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93"/>
  </p:notesMasterIdLst>
  <p:handoutMasterIdLst>
    <p:handoutMasterId r:id="rId94"/>
  </p:handoutMasterIdLst>
  <p:sldIdLst>
    <p:sldId id="302" r:id="rId2"/>
    <p:sldId id="511" r:id="rId3"/>
    <p:sldId id="303" r:id="rId4"/>
    <p:sldId id="551" r:id="rId5"/>
    <p:sldId id="550" r:id="rId6"/>
    <p:sldId id="549" r:id="rId7"/>
    <p:sldId id="534" r:id="rId8"/>
    <p:sldId id="552" r:id="rId9"/>
    <p:sldId id="553" r:id="rId10"/>
    <p:sldId id="554" r:id="rId11"/>
    <p:sldId id="535" r:id="rId12"/>
    <p:sldId id="559" r:id="rId13"/>
    <p:sldId id="560" r:id="rId14"/>
    <p:sldId id="561" r:id="rId15"/>
    <p:sldId id="562" r:id="rId16"/>
    <p:sldId id="558" r:id="rId17"/>
    <p:sldId id="563" r:id="rId18"/>
    <p:sldId id="556" r:id="rId19"/>
    <p:sldId id="557" r:id="rId20"/>
    <p:sldId id="536" r:id="rId21"/>
    <p:sldId id="564" r:id="rId22"/>
    <p:sldId id="565" r:id="rId23"/>
    <p:sldId id="566" r:id="rId24"/>
    <p:sldId id="567" r:id="rId25"/>
    <p:sldId id="570" r:id="rId26"/>
    <p:sldId id="571" r:id="rId27"/>
    <p:sldId id="537" r:id="rId28"/>
    <p:sldId id="572" r:id="rId29"/>
    <p:sldId id="573" r:id="rId30"/>
    <p:sldId id="575" r:id="rId31"/>
    <p:sldId id="574" r:id="rId32"/>
    <p:sldId id="576" r:id="rId33"/>
    <p:sldId id="577" r:id="rId34"/>
    <p:sldId id="578" r:id="rId35"/>
    <p:sldId id="540" r:id="rId36"/>
    <p:sldId id="630" r:id="rId37"/>
    <p:sldId id="629" r:id="rId38"/>
    <p:sldId id="580" r:id="rId39"/>
    <p:sldId id="541" r:id="rId40"/>
    <p:sldId id="585" r:id="rId41"/>
    <p:sldId id="581" r:id="rId42"/>
    <p:sldId id="586" r:id="rId43"/>
    <p:sldId id="582" r:id="rId44"/>
    <p:sldId id="583" r:id="rId45"/>
    <p:sldId id="587" r:id="rId46"/>
    <p:sldId id="588" r:id="rId47"/>
    <p:sldId id="589" r:id="rId48"/>
    <p:sldId id="593" r:id="rId49"/>
    <p:sldId id="542" r:id="rId50"/>
    <p:sldId id="590" r:id="rId51"/>
    <p:sldId id="591" r:id="rId52"/>
    <p:sldId id="592" r:id="rId53"/>
    <p:sldId id="543" r:id="rId54"/>
    <p:sldId id="594" r:id="rId55"/>
    <p:sldId id="612" r:id="rId56"/>
    <p:sldId id="613" r:id="rId57"/>
    <p:sldId id="614" r:id="rId58"/>
    <p:sldId id="615" r:id="rId59"/>
    <p:sldId id="616" r:id="rId60"/>
    <p:sldId id="617" r:id="rId61"/>
    <p:sldId id="595" r:id="rId62"/>
    <p:sldId id="618" r:id="rId63"/>
    <p:sldId id="596" r:id="rId64"/>
    <p:sldId id="619" r:id="rId65"/>
    <p:sldId id="620" r:id="rId66"/>
    <p:sldId id="597" r:id="rId67"/>
    <p:sldId id="598" r:id="rId68"/>
    <p:sldId id="544" r:id="rId69"/>
    <p:sldId id="599" r:id="rId70"/>
    <p:sldId id="611" r:id="rId71"/>
    <p:sldId id="600" r:id="rId72"/>
    <p:sldId id="601" r:id="rId73"/>
    <p:sldId id="545" r:id="rId74"/>
    <p:sldId id="602" r:id="rId75"/>
    <p:sldId id="623" r:id="rId76"/>
    <p:sldId id="621" r:id="rId77"/>
    <p:sldId id="603" r:id="rId78"/>
    <p:sldId id="546" r:id="rId79"/>
    <p:sldId id="605" r:id="rId80"/>
    <p:sldId id="625" r:id="rId81"/>
    <p:sldId id="606" r:id="rId82"/>
    <p:sldId id="626" r:id="rId83"/>
    <p:sldId id="627" r:id="rId84"/>
    <p:sldId id="628" r:id="rId85"/>
    <p:sldId id="607" r:id="rId86"/>
    <p:sldId id="547" r:id="rId87"/>
    <p:sldId id="608" r:id="rId88"/>
    <p:sldId id="609" r:id="rId89"/>
    <p:sldId id="624" r:id="rId90"/>
    <p:sldId id="610" r:id="rId91"/>
    <p:sldId id="298" r:id="rId92"/>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5" autoAdjust="0"/>
    <p:restoredTop sz="89281" autoAdjust="0"/>
  </p:normalViewPr>
  <p:slideViewPr>
    <p:cSldViewPr snapToGrid="0" snapToObjects="1">
      <p:cViewPr varScale="1">
        <p:scale>
          <a:sx n="92" d="100"/>
          <a:sy n="92" d="100"/>
        </p:scale>
        <p:origin x="1434" y="51"/>
      </p:cViewPr>
      <p:guideLst>
        <p:guide orient="horz" pos="2160"/>
        <p:guide pos="2880"/>
      </p:guideLst>
    </p:cSldViewPr>
  </p:slideViewPr>
  <p:outlineViewPr>
    <p:cViewPr>
      <p:scale>
        <a:sx n="33" d="100"/>
        <a:sy n="33" d="100"/>
      </p:scale>
      <p:origin x="0" y="-1209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187359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142147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0232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535373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3277251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41465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3709941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259501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1596139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84035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20584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736642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1880628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135667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1129292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1816473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2265824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238641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394964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843252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283831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144878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300292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171592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1131336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2839454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20047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567472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3464521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628924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860611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60058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2493187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1659323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7179441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540257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58</a:t>
            </a:fld>
            <a:endParaRPr lang="en-US" sz="1200" dirty="0"/>
          </a:p>
        </p:txBody>
      </p:sp>
    </p:spTree>
    <p:extLst>
      <p:ext uri="{BB962C8B-B14F-4D97-AF65-F5344CB8AC3E}">
        <p14:creationId xmlns:p14="http://schemas.microsoft.com/office/powerpoint/2010/main" val="3408213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61</a:t>
            </a:fld>
            <a:endParaRPr lang="en-US" sz="1200" dirty="0">
              <a:solidFill>
                <a:schemeClr val="dk1"/>
              </a:solidFill>
            </a:endParaRPr>
          </a:p>
        </p:txBody>
      </p:sp>
    </p:spTree>
    <p:extLst>
      <p:ext uri="{BB962C8B-B14F-4D97-AF65-F5344CB8AC3E}">
        <p14:creationId xmlns:p14="http://schemas.microsoft.com/office/powerpoint/2010/main" val="742872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587064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3717823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64</a:t>
            </a:fld>
            <a:endParaRPr lang="en-US" sz="1200" dirty="0">
              <a:solidFill>
                <a:schemeClr val="dk1"/>
              </a:solidFill>
            </a:endParaRPr>
          </a:p>
        </p:txBody>
      </p:sp>
    </p:spTree>
    <p:extLst>
      <p:ext uri="{BB962C8B-B14F-4D97-AF65-F5344CB8AC3E}">
        <p14:creationId xmlns:p14="http://schemas.microsoft.com/office/powerpoint/2010/main" val="999847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2881494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2222785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66</a:t>
            </a:fld>
            <a:endParaRPr lang="en-US" sz="1200" dirty="0">
              <a:solidFill>
                <a:schemeClr val="dk1"/>
              </a:solidFill>
            </a:endParaRPr>
          </a:p>
        </p:txBody>
      </p:sp>
    </p:spTree>
    <p:extLst>
      <p:ext uri="{BB962C8B-B14F-4D97-AF65-F5344CB8AC3E}">
        <p14:creationId xmlns:p14="http://schemas.microsoft.com/office/powerpoint/2010/main" val="3215819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67</a:t>
            </a:fld>
            <a:endParaRPr lang="en-US" sz="1200" dirty="0">
              <a:solidFill>
                <a:schemeClr val="dk1"/>
              </a:solidFill>
            </a:endParaRPr>
          </a:p>
        </p:txBody>
      </p:sp>
    </p:spTree>
    <p:extLst>
      <p:ext uri="{BB962C8B-B14F-4D97-AF65-F5344CB8AC3E}">
        <p14:creationId xmlns:p14="http://schemas.microsoft.com/office/powerpoint/2010/main" val="428814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68</a:t>
            </a:fld>
            <a:endParaRPr lang="en-US" sz="1200" dirty="0">
              <a:solidFill>
                <a:schemeClr val="dk1"/>
              </a:solidFill>
            </a:endParaRPr>
          </a:p>
        </p:txBody>
      </p:sp>
    </p:spTree>
    <p:extLst>
      <p:ext uri="{BB962C8B-B14F-4D97-AF65-F5344CB8AC3E}">
        <p14:creationId xmlns:p14="http://schemas.microsoft.com/office/powerpoint/2010/main" val="2062219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69</a:t>
            </a:fld>
            <a:endParaRPr lang="en-US" sz="1200" dirty="0">
              <a:solidFill>
                <a:schemeClr val="dk1"/>
              </a:solidFill>
            </a:endParaRPr>
          </a:p>
        </p:txBody>
      </p:sp>
    </p:spTree>
    <p:extLst>
      <p:ext uri="{BB962C8B-B14F-4D97-AF65-F5344CB8AC3E}">
        <p14:creationId xmlns:p14="http://schemas.microsoft.com/office/powerpoint/2010/main" val="3367809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70</a:t>
            </a:fld>
            <a:endParaRPr lang="en-US" sz="1200" dirty="0">
              <a:solidFill>
                <a:schemeClr val="dk1"/>
              </a:solidFill>
            </a:endParaRPr>
          </a:p>
        </p:txBody>
      </p:sp>
    </p:spTree>
    <p:extLst>
      <p:ext uri="{BB962C8B-B14F-4D97-AF65-F5344CB8AC3E}">
        <p14:creationId xmlns:p14="http://schemas.microsoft.com/office/powerpoint/2010/main" val="1278726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71</a:t>
            </a:fld>
            <a:endParaRPr lang="en-US" sz="1200" dirty="0">
              <a:solidFill>
                <a:schemeClr val="dk1"/>
              </a:solidFill>
            </a:endParaRPr>
          </a:p>
        </p:txBody>
      </p:sp>
    </p:spTree>
    <p:extLst>
      <p:ext uri="{BB962C8B-B14F-4D97-AF65-F5344CB8AC3E}">
        <p14:creationId xmlns:p14="http://schemas.microsoft.com/office/powerpoint/2010/main" val="12997945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72</a:t>
            </a:fld>
            <a:endParaRPr lang="en-US" sz="1200" dirty="0">
              <a:solidFill>
                <a:schemeClr val="dk1"/>
              </a:solidFill>
            </a:endParaRPr>
          </a:p>
        </p:txBody>
      </p:sp>
    </p:spTree>
    <p:extLst>
      <p:ext uri="{BB962C8B-B14F-4D97-AF65-F5344CB8AC3E}">
        <p14:creationId xmlns:p14="http://schemas.microsoft.com/office/powerpoint/2010/main" val="2448863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73</a:t>
            </a:fld>
            <a:endParaRPr lang="en-US" sz="1200" dirty="0">
              <a:solidFill>
                <a:schemeClr val="dk1"/>
              </a:solidFill>
            </a:endParaRPr>
          </a:p>
        </p:txBody>
      </p:sp>
    </p:spTree>
    <p:extLst>
      <p:ext uri="{BB962C8B-B14F-4D97-AF65-F5344CB8AC3E}">
        <p14:creationId xmlns:p14="http://schemas.microsoft.com/office/powerpoint/2010/main" val="3210056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74</a:t>
            </a:fld>
            <a:endParaRPr lang="en-US" sz="1200" dirty="0">
              <a:solidFill>
                <a:schemeClr val="dk1"/>
              </a:solidFill>
            </a:endParaRPr>
          </a:p>
        </p:txBody>
      </p:sp>
    </p:spTree>
    <p:extLst>
      <p:ext uri="{BB962C8B-B14F-4D97-AF65-F5344CB8AC3E}">
        <p14:creationId xmlns:p14="http://schemas.microsoft.com/office/powerpoint/2010/main" val="508040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75</a:t>
            </a:fld>
            <a:endParaRPr lang="en-US" sz="1200" dirty="0"/>
          </a:p>
        </p:txBody>
      </p:sp>
    </p:spTree>
    <p:extLst>
      <p:ext uri="{BB962C8B-B14F-4D97-AF65-F5344CB8AC3E}">
        <p14:creationId xmlns:p14="http://schemas.microsoft.com/office/powerpoint/2010/main" val="274958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4206578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76</a:t>
            </a:fld>
            <a:endParaRPr lang="en-US" sz="1200" dirty="0">
              <a:solidFill>
                <a:schemeClr val="dk1"/>
              </a:solidFill>
            </a:endParaRPr>
          </a:p>
        </p:txBody>
      </p:sp>
    </p:spTree>
    <p:extLst>
      <p:ext uri="{BB962C8B-B14F-4D97-AF65-F5344CB8AC3E}">
        <p14:creationId xmlns:p14="http://schemas.microsoft.com/office/powerpoint/2010/main" val="848713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77</a:t>
            </a:fld>
            <a:endParaRPr lang="en-US" sz="1200" dirty="0">
              <a:solidFill>
                <a:schemeClr val="dk1"/>
              </a:solidFill>
            </a:endParaRPr>
          </a:p>
        </p:txBody>
      </p:sp>
    </p:spTree>
    <p:extLst>
      <p:ext uri="{BB962C8B-B14F-4D97-AF65-F5344CB8AC3E}">
        <p14:creationId xmlns:p14="http://schemas.microsoft.com/office/powerpoint/2010/main" val="2152815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78</a:t>
            </a:fld>
            <a:endParaRPr lang="en-US" sz="1200" dirty="0">
              <a:solidFill>
                <a:schemeClr val="dk1"/>
              </a:solidFill>
            </a:endParaRPr>
          </a:p>
        </p:txBody>
      </p:sp>
    </p:spTree>
    <p:extLst>
      <p:ext uri="{BB962C8B-B14F-4D97-AF65-F5344CB8AC3E}">
        <p14:creationId xmlns:p14="http://schemas.microsoft.com/office/powerpoint/2010/main" val="11576908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79</a:t>
            </a:fld>
            <a:endParaRPr lang="en-US" sz="1200" dirty="0">
              <a:solidFill>
                <a:schemeClr val="dk1"/>
              </a:solidFill>
            </a:endParaRPr>
          </a:p>
        </p:txBody>
      </p:sp>
    </p:spTree>
    <p:extLst>
      <p:ext uri="{BB962C8B-B14F-4D97-AF65-F5344CB8AC3E}">
        <p14:creationId xmlns:p14="http://schemas.microsoft.com/office/powerpoint/2010/main" val="3276184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81</a:t>
            </a:fld>
            <a:endParaRPr lang="en-US" sz="1200" dirty="0">
              <a:solidFill>
                <a:schemeClr val="dk1"/>
              </a:solidFill>
            </a:endParaRPr>
          </a:p>
        </p:txBody>
      </p:sp>
    </p:spTree>
    <p:extLst>
      <p:ext uri="{BB962C8B-B14F-4D97-AF65-F5344CB8AC3E}">
        <p14:creationId xmlns:p14="http://schemas.microsoft.com/office/powerpoint/2010/main" val="8490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82</a:t>
            </a:fld>
            <a:endParaRPr lang="en-US" sz="1200" dirty="0">
              <a:solidFill>
                <a:schemeClr val="dk1"/>
              </a:solidFill>
            </a:endParaRPr>
          </a:p>
        </p:txBody>
      </p:sp>
    </p:spTree>
    <p:extLst>
      <p:ext uri="{BB962C8B-B14F-4D97-AF65-F5344CB8AC3E}">
        <p14:creationId xmlns:p14="http://schemas.microsoft.com/office/powerpoint/2010/main" val="61714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85</a:t>
            </a:fld>
            <a:endParaRPr lang="en-US" sz="1200" dirty="0">
              <a:solidFill>
                <a:schemeClr val="dk1"/>
              </a:solidFill>
            </a:endParaRPr>
          </a:p>
        </p:txBody>
      </p:sp>
    </p:spTree>
    <p:extLst>
      <p:ext uri="{BB962C8B-B14F-4D97-AF65-F5344CB8AC3E}">
        <p14:creationId xmlns:p14="http://schemas.microsoft.com/office/powerpoint/2010/main" val="3164449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86</a:t>
            </a:fld>
            <a:endParaRPr lang="en-US" sz="1200" dirty="0">
              <a:solidFill>
                <a:schemeClr val="dk1"/>
              </a:solidFill>
            </a:endParaRPr>
          </a:p>
        </p:txBody>
      </p:sp>
    </p:spTree>
    <p:extLst>
      <p:ext uri="{BB962C8B-B14F-4D97-AF65-F5344CB8AC3E}">
        <p14:creationId xmlns:p14="http://schemas.microsoft.com/office/powerpoint/2010/main" val="2533002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87</a:t>
            </a:fld>
            <a:endParaRPr lang="en-US" sz="1200" dirty="0">
              <a:solidFill>
                <a:schemeClr val="dk1"/>
              </a:solidFill>
            </a:endParaRPr>
          </a:p>
        </p:txBody>
      </p:sp>
    </p:spTree>
    <p:extLst>
      <p:ext uri="{BB962C8B-B14F-4D97-AF65-F5344CB8AC3E}">
        <p14:creationId xmlns:p14="http://schemas.microsoft.com/office/powerpoint/2010/main" val="23259908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88</a:t>
            </a:fld>
            <a:endParaRPr lang="en-US" sz="1200" dirty="0">
              <a:solidFill>
                <a:schemeClr val="dk1"/>
              </a:solidFill>
            </a:endParaRPr>
          </a:p>
        </p:txBody>
      </p:sp>
    </p:spTree>
    <p:extLst>
      <p:ext uri="{BB962C8B-B14F-4D97-AF65-F5344CB8AC3E}">
        <p14:creationId xmlns:p14="http://schemas.microsoft.com/office/powerpoint/2010/main" val="197170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2897181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90</a:t>
            </a:fld>
            <a:endParaRPr lang="en-US" sz="1200" dirty="0">
              <a:solidFill>
                <a:schemeClr val="dk1"/>
              </a:solidFill>
            </a:endParaRPr>
          </a:p>
        </p:txBody>
      </p:sp>
    </p:spTree>
    <p:extLst>
      <p:ext uri="{BB962C8B-B14F-4D97-AF65-F5344CB8AC3E}">
        <p14:creationId xmlns:p14="http://schemas.microsoft.com/office/powerpoint/2010/main" val="2727319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91</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203509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226201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34279" y="1600200"/>
            <a:ext cx="3657600" cy="1600198"/>
          </a:xfrm>
        </p:spPr>
        <p:txBody>
          <a:bodyPr/>
          <a:lstStyle/>
          <a:p>
            <a:pPr>
              <a:buNone/>
            </a:pPr>
            <a:r>
              <a:rPr lang="en-US" sz="3200" dirty="0"/>
              <a:t>Chapter 8</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34279" y="3200400"/>
            <a:ext cx="3657600" cy="2925763"/>
          </a:xfrm>
        </p:spPr>
        <p:txBody>
          <a:bodyPr/>
          <a:lstStyle/>
          <a:p>
            <a:r>
              <a:rPr lang="en-US" sz="2000" dirty="0"/>
              <a:t>Network Security</a:t>
            </a:r>
            <a:endParaRPr lang="en-US" dirty="0"/>
          </a:p>
        </p:txBody>
      </p:sp>
      <p:pic>
        <p:nvPicPr>
          <p:cNvPr id="14" name="Picture 13">
            <a:extLst>
              <a:ext uri="{FF2B5EF4-FFF2-40B4-BE49-F238E27FC236}">
                <a16:creationId xmlns:a16="http://schemas.microsoft.com/office/drawing/2014/main" id="{FD3167F4-553C-5B4C-B391-29733CF39EF0}"/>
              </a:ext>
            </a:extLst>
          </p:cNvPr>
          <p:cNvPicPr>
            <a:picLocks noChangeAspect="1"/>
          </p:cNvPicPr>
          <p:nvPr/>
        </p:nvPicPr>
        <p:blipFill>
          <a:blip r:embed="rId3"/>
          <a:stretch>
            <a:fillRect/>
          </a:stretch>
        </p:blipFill>
        <p:spPr>
          <a:xfrm>
            <a:off x="-33051" y="0"/>
            <a:ext cx="4748270" cy="6331027"/>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Sniffing and Snooping (with a Dash of Spoofing)</a:t>
            </a:r>
          </a:p>
        </p:txBody>
      </p:sp>
      <p:sp>
        <p:nvSpPr>
          <p:cNvPr id="3" name="Text Placeholder 2"/>
          <p:cNvSpPr>
            <a:spLocks noGrp="1"/>
          </p:cNvSpPr>
          <p:nvPr>
            <p:ph type="body" idx="1"/>
          </p:nvPr>
        </p:nvSpPr>
        <p:spPr/>
        <p:txBody>
          <a:bodyPr/>
          <a:lstStyle/>
          <a:p>
            <a:r>
              <a:rPr lang="en-US" dirty="0"/>
              <a:t>Promiscuous mode accepts all packets on a channel</a:t>
            </a:r>
          </a:p>
          <a:p>
            <a:pPr lvl="1"/>
            <a:r>
              <a:rPr lang="en-US" dirty="0"/>
              <a:t>tcpdump or Wireshark captures the traffic</a:t>
            </a:r>
          </a:p>
          <a:p>
            <a:r>
              <a:rPr lang="en-US" dirty="0"/>
              <a:t>Sniffing in switched networks</a:t>
            </a:r>
          </a:p>
          <a:p>
            <a:pPr lvl="1"/>
            <a:r>
              <a:rPr lang="en-US" dirty="0"/>
              <a:t>Problem: Self-learning Ethernet switches</a:t>
            </a:r>
          </a:p>
          <a:p>
            <a:pPr lvl="1"/>
            <a:r>
              <a:rPr lang="en-US" dirty="0"/>
              <a:t>Overcome switching problem by spoofing</a:t>
            </a:r>
          </a:p>
          <a:p>
            <a:pPr lvl="1"/>
            <a:r>
              <a:rPr lang="en-US" dirty="0"/>
              <a:t>Attackers use MAC cloning to duplicate the MAC address of the host whose traffic is being sniffed</a:t>
            </a:r>
          </a:p>
          <a:p>
            <a:pPr lvl="1"/>
            <a:r>
              <a:rPr lang="en-US" dirty="0"/>
              <a:t>Attackers use MAC flooding</a:t>
            </a:r>
          </a:p>
          <a:p>
            <a:pPr lvl="1"/>
            <a:r>
              <a:rPr lang="en-US" dirty="0"/>
              <a:t>Attackers target hosts directly using an ARP spoofing or ARP poisoning attack</a:t>
            </a:r>
          </a:p>
          <a:p>
            <a:pPr lvl="1"/>
            <a:r>
              <a:rPr lang="en-US" dirty="0"/>
              <a:t>Attackers use an MITM (Man-in-the-Middle) gateway </a:t>
            </a:r>
            <a:br>
              <a:rPr lang="en-US" dirty="0"/>
            </a:br>
            <a:endParaRPr lang="en-US" dirty="0"/>
          </a:p>
        </p:txBody>
      </p:sp>
    </p:spTree>
    <p:extLst>
      <p:ext uri="{BB962C8B-B14F-4D97-AF65-F5344CB8AC3E}">
        <p14:creationId xmlns:p14="http://schemas.microsoft.com/office/powerpoint/2010/main" val="28989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(Beyond ARP) (1 of 5)</a:t>
            </a:r>
          </a:p>
        </p:txBody>
      </p:sp>
      <p:sp>
        <p:nvSpPr>
          <p:cNvPr id="3" name="Text Placeholder 2"/>
          <p:cNvSpPr>
            <a:spLocks noGrp="1"/>
          </p:cNvSpPr>
          <p:nvPr>
            <p:ph type="body" idx="1"/>
          </p:nvPr>
        </p:nvSpPr>
        <p:spPr/>
        <p:txBody>
          <a:bodyPr/>
          <a:lstStyle/>
          <a:p>
            <a:r>
              <a:rPr lang="en-US" dirty="0"/>
              <a:t>SMTP </a:t>
            </a:r>
            <a:r>
              <a:rPr lang="en-US" dirty="0">
                <a:latin typeface="Courier New" panose="02070309020205020404" pitchFamily="49" charset="0"/>
                <a:cs typeface="Courier New" panose="02070309020205020404" pitchFamily="49" charset="0"/>
              </a:rPr>
              <a:t>Mail From:</a:t>
            </a:r>
            <a:r>
              <a:rPr lang="en-US" dirty="0">
                <a:latin typeface="+mn-lt"/>
                <a:cs typeface="Courier New" panose="02070309020205020404" pitchFamily="49" charset="0"/>
              </a:rPr>
              <a:t> </a:t>
            </a:r>
            <a:r>
              <a:rPr lang="en-US" dirty="0"/>
              <a:t>header</a:t>
            </a:r>
          </a:p>
          <a:p>
            <a:r>
              <a:rPr lang="en-US" dirty="0"/>
              <a:t>DNS spoofing</a:t>
            </a:r>
          </a:p>
          <a:p>
            <a:r>
              <a:rPr lang="en-US" dirty="0"/>
              <a:t>Birthday attack</a:t>
            </a:r>
          </a:p>
          <a:p>
            <a:r>
              <a:rPr lang="en-US" dirty="0"/>
              <a:t>Kaminsky attack</a:t>
            </a:r>
          </a:p>
          <a:p>
            <a:r>
              <a:rPr lang="en-US" dirty="0"/>
              <a:t>TCP spoofing</a:t>
            </a:r>
          </a:p>
          <a:p>
            <a:pPr lvl="1"/>
            <a:r>
              <a:rPr lang="en-US" dirty="0"/>
              <a:t>Connection spoofing</a:t>
            </a:r>
          </a:p>
          <a:p>
            <a:pPr lvl="1"/>
            <a:r>
              <a:rPr lang="en-US" dirty="0"/>
              <a:t>Connection hijacking</a:t>
            </a:r>
          </a:p>
          <a:p>
            <a:r>
              <a:rPr lang="en-US" dirty="0"/>
              <a:t>TCP connection hijacking</a:t>
            </a:r>
          </a:p>
          <a:p>
            <a:r>
              <a:rPr lang="en-US" dirty="0"/>
              <a:t>Off-path TCP exploits</a:t>
            </a:r>
          </a:p>
        </p:txBody>
      </p:sp>
    </p:spTree>
    <p:extLst>
      <p:ext uri="{BB962C8B-B14F-4D97-AF65-F5344CB8AC3E}">
        <p14:creationId xmlns:p14="http://schemas.microsoft.com/office/powerpoint/2010/main" val="139085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(Beyond ARP) (2 of 5)</a:t>
            </a:r>
          </a:p>
        </p:txBody>
      </p:sp>
      <p:sp>
        <p:nvSpPr>
          <p:cNvPr id="3" name="Text Placeholder 2"/>
          <p:cNvSpPr>
            <a:spLocks noGrp="1"/>
          </p:cNvSpPr>
          <p:nvPr>
            <p:ph type="body" idx="1"/>
          </p:nvPr>
        </p:nvSpPr>
        <p:spPr>
          <a:xfrm>
            <a:off x="457200" y="5553986"/>
            <a:ext cx="8229600" cy="515352"/>
          </a:xfrm>
        </p:spPr>
        <p:txBody>
          <a:bodyPr/>
          <a:lstStyle/>
          <a:p>
            <a:pPr algn="ctr"/>
            <a:r>
              <a:rPr lang="en-US" dirty="0"/>
              <a:t>A DNS request for </a:t>
            </a:r>
            <a:r>
              <a:rPr lang="en-US" i="1" dirty="0"/>
              <a:t>www.cs.vu.nl</a:t>
            </a:r>
            <a:endParaRPr lang="en-US" dirty="0"/>
          </a:p>
        </p:txBody>
      </p:sp>
      <p:pic>
        <p:nvPicPr>
          <p:cNvPr id="4" name="Picture Placeholder 3" descr="Figure 8-3. A DNS request for www.cs.vu.n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76725" y="1962592"/>
            <a:ext cx="7990549" cy="2924201"/>
          </a:xfrm>
        </p:spPr>
      </p:pic>
    </p:spTree>
    <p:extLst>
      <p:ext uri="{BB962C8B-B14F-4D97-AF65-F5344CB8AC3E}">
        <p14:creationId xmlns:p14="http://schemas.microsoft.com/office/powerpoint/2010/main" val="383819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(Beyond ARP) (3 of 5)</a:t>
            </a:r>
          </a:p>
        </p:txBody>
      </p:sp>
      <p:sp>
        <p:nvSpPr>
          <p:cNvPr id="3" name="Text Placeholder 2"/>
          <p:cNvSpPr>
            <a:spLocks noGrp="1"/>
          </p:cNvSpPr>
          <p:nvPr>
            <p:ph type="body" idx="1"/>
          </p:nvPr>
        </p:nvSpPr>
        <p:spPr>
          <a:xfrm>
            <a:off x="457200" y="5621311"/>
            <a:ext cx="8229600" cy="448027"/>
          </a:xfrm>
        </p:spPr>
        <p:txBody>
          <a:bodyPr/>
          <a:lstStyle/>
          <a:p>
            <a:pPr algn="ctr"/>
            <a:r>
              <a:rPr lang="en-US" dirty="0"/>
              <a:t>A DNS reply sent by the TLD name server</a:t>
            </a:r>
          </a:p>
        </p:txBody>
      </p:sp>
      <p:pic>
        <p:nvPicPr>
          <p:cNvPr id="5" name="Picture Placeholder 4" descr="Figure 8-4. A DNS reply sent by the TLD name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6696" y="1473315"/>
            <a:ext cx="7150608" cy="3767328"/>
          </a:xfrm>
        </p:spPr>
      </p:pic>
    </p:spTree>
    <p:extLst>
      <p:ext uri="{BB962C8B-B14F-4D97-AF65-F5344CB8AC3E}">
        <p14:creationId xmlns:p14="http://schemas.microsoft.com/office/powerpoint/2010/main" val="4119224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(Beyond ARP) (4 of 5)</a:t>
            </a:r>
          </a:p>
        </p:txBody>
      </p:sp>
      <p:sp>
        <p:nvSpPr>
          <p:cNvPr id="3" name="Text Placeholder 2"/>
          <p:cNvSpPr>
            <a:spLocks noGrp="1"/>
          </p:cNvSpPr>
          <p:nvPr>
            <p:ph type="body" idx="1"/>
          </p:nvPr>
        </p:nvSpPr>
        <p:spPr/>
        <p:txBody>
          <a:bodyPr/>
          <a:lstStyle/>
          <a:p>
            <a:pPr algn="ctr"/>
            <a:r>
              <a:rPr lang="en-US" dirty="0"/>
              <a:t>Challenges faced by Kevin Mitnick during the attack on </a:t>
            </a:r>
            <a:r>
              <a:rPr lang="en-US" dirty="0" err="1"/>
              <a:t>SDSC</a:t>
            </a:r>
            <a:endParaRPr lang="en-US" dirty="0"/>
          </a:p>
        </p:txBody>
      </p:sp>
      <p:pic>
        <p:nvPicPr>
          <p:cNvPr id="5" name="Picture Placeholder 4" descr="Figure 8-5. Challenges faced by Kevin Mitnick during the attack on SDSC."/>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65927" y="2007563"/>
            <a:ext cx="7412145" cy="1998481"/>
          </a:xfrm>
        </p:spPr>
      </p:pic>
    </p:spTree>
    <p:extLst>
      <p:ext uri="{BB962C8B-B14F-4D97-AF65-F5344CB8AC3E}">
        <p14:creationId xmlns:p14="http://schemas.microsoft.com/office/powerpoint/2010/main" val="128862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(Beyond ARP) (5 of 5)</a:t>
            </a:r>
          </a:p>
        </p:txBody>
      </p:sp>
      <p:sp>
        <p:nvSpPr>
          <p:cNvPr id="3" name="Text Placeholder 2"/>
          <p:cNvSpPr>
            <a:spLocks noGrp="1"/>
          </p:cNvSpPr>
          <p:nvPr>
            <p:ph type="body" idx="1"/>
          </p:nvPr>
        </p:nvSpPr>
        <p:spPr>
          <a:xfrm>
            <a:off x="457200" y="5625885"/>
            <a:ext cx="8229600" cy="443453"/>
          </a:xfrm>
        </p:spPr>
        <p:txBody>
          <a:bodyPr/>
          <a:lstStyle/>
          <a:p>
            <a:pPr algn="ctr"/>
            <a:r>
              <a:rPr lang="en-US" dirty="0" err="1"/>
              <a:t>Mitnick’s</a:t>
            </a:r>
            <a:r>
              <a:rPr lang="en-US" dirty="0"/>
              <a:t> attack</a:t>
            </a:r>
          </a:p>
        </p:txBody>
      </p:sp>
      <p:pic>
        <p:nvPicPr>
          <p:cNvPr id="4" name="Picture Placeholder 3" descr="Figure 8-6. Mitnick’s atta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3381" y="2225810"/>
            <a:ext cx="7637238" cy="1958732"/>
          </a:xfrm>
        </p:spPr>
      </p:pic>
    </p:spTree>
    <p:extLst>
      <p:ext uri="{BB962C8B-B14F-4D97-AF65-F5344CB8AC3E}">
        <p14:creationId xmlns:p14="http://schemas.microsoft.com/office/powerpoint/2010/main" val="41058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Disruption (1 of 2)</a:t>
            </a:r>
          </a:p>
        </p:txBody>
      </p:sp>
      <p:sp>
        <p:nvSpPr>
          <p:cNvPr id="3" name="Text Placeholder 2"/>
          <p:cNvSpPr>
            <a:spLocks noGrp="1"/>
          </p:cNvSpPr>
          <p:nvPr>
            <p:ph type="body" idx="1"/>
          </p:nvPr>
        </p:nvSpPr>
        <p:spPr/>
        <p:txBody>
          <a:bodyPr/>
          <a:lstStyle/>
          <a:p>
            <a:r>
              <a:rPr lang="en-US" dirty="0"/>
              <a:t>Denial-of-service attacks</a:t>
            </a:r>
          </a:p>
          <a:p>
            <a:pPr lvl="1"/>
            <a:r>
              <a:rPr lang="en-US" dirty="0"/>
              <a:t>Attacks on availability</a:t>
            </a:r>
          </a:p>
          <a:p>
            <a:pPr lvl="1"/>
            <a:r>
              <a:rPr lang="en-US" dirty="0"/>
              <a:t>Occur when a victim receives data it cannot handle</a:t>
            </a:r>
          </a:p>
          <a:p>
            <a:r>
              <a:rPr lang="en-US" dirty="0"/>
              <a:t>Reasons why a machine may stop responding:</a:t>
            </a:r>
          </a:p>
          <a:p>
            <a:pPr lvl="1"/>
            <a:r>
              <a:rPr lang="en-US" dirty="0"/>
              <a:t>Crashes</a:t>
            </a:r>
          </a:p>
          <a:p>
            <a:pPr lvl="1"/>
            <a:r>
              <a:rPr lang="en-US" dirty="0"/>
              <a:t>Algorithmic complexity</a:t>
            </a:r>
          </a:p>
          <a:p>
            <a:pPr lvl="1"/>
            <a:r>
              <a:rPr lang="en-US" dirty="0"/>
              <a:t>Flooding/swamping</a:t>
            </a:r>
          </a:p>
          <a:p>
            <a:r>
              <a:rPr lang="en-US" dirty="0"/>
              <a:t>SYN flooding</a:t>
            </a:r>
          </a:p>
          <a:p>
            <a:r>
              <a:rPr lang="en-US" dirty="0"/>
              <a:t>Reflection and amplification in DDoS attacks</a:t>
            </a:r>
          </a:p>
          <a:p>
            <a:r>
              <a:rPr lang="en-US" dirty="0"/>
              <a:t>Defending against DDoS attacks</a:t>
            </a:r>
          </a:p>
        </p:txBody>
      </p:sp>
    </p:spTree>
    <p:extLst>
      <p:ext uri="{BB962C8B-B14F-4D97-AF65-F5344CB8AC3E}">
        <p14:creationId xmlns:p14="http://schemas.microsoft.com/office/powerpoint/2010/main" val="3332924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Disruption (2 of 2)</a:t>
            </a:r>
          </a:p>
        </p:txBody>
      </p:sp>
      <p:sp>
        <p:nvSpPr>
          <p:cNvPr id="3" name="Text Placeholder 2"/>
          <p:cNvSpPr>
            <a:spLocks noGrp="1"/>
          </p:cNvSpPr>
          <p:nvPr>
            <p:ph type="body" idx="1"/>
          </p:nvPr>
        </p:nvSpPr>
        <p:spPr/>
        <p:txBody>
          <a:bodyPr/>
          <a:lstStyle/>
          <a:p>
            <a:pPr algn="ctr"/>
            <a:r>
              <a:rPr lang="en-US" dirty="0"/>
              <a:t>Amplification factors for popular protocols</a:t>
            </a:r>
          </a:p>
        </p:txBody>
      </p:sp>
      <p:pic>
        <p:nvPicPr>
          <p:cNvPr id="8" name="Picture 7">
            <a:extLst>
              <a:ext uri="{FF2B5EF4-FFF2-40B4-BE49-F238E27FC236}">
                <a16:creationId xmlns:a16="http://schemas.microsoft.com/office/drawing/2014/main" id="{1D0554F9-E75A-2942-92E6-05DAFE5978F0}"/>
              </a:ext>
            </a:extLst>
          </p:cNvPr>
          <p:cNvPicPr>
            <a:picLocks noChangeAspect="1"/>
          </p:cNvPicPr>
          <p:nvPr/>
        </p:nvPicPr>
        <p:blipFill>
          <a:blip r:embed="rId2"/>
          <a:stretch>
            <a:fillRect/>
          </a:stretch>
        </p:blipFill>
        <p:spPr>
          <a:xfrm>
            <a:off x="457200" y="2376613"/>
            <a:ext cx="8229600" cy="2104774"/>
          </a:xfrm>
          <a:prstGeom prst="rect">
            <a:avLst/>
          </a:prstGeom>
        </p:spPr>
      </p:pic>
    </p:spTree>
    <p:extLst>
      <p:ext uri="{BB962C8B-B14F-4D97-AF65-F5344CB8AC3E}">
        <p14:creationId xmlns:p14="http://schemas.microsoft.com/office/powerpoint/2010/main" val="176103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Firewalls</a:t>
            </a:r>
          </a:p>
        </p:txBody>
      </p:sp>
      <p:sp>
        <p:nvSpPr>
          <p:cNvPr id="5" name="Text Placeholder 4"/>
          <p:cNvSpPr>
            <a:spLocks noGrp="1"/>
          </p:cNvSpPr>
          <p:nvPr>
            <p:ph type="body" idx="1"/>
          </p:nvPr>
        </p:nvSpPr>
        <p:spPr>
          <a:xfrm>
            <a:off x="457200" y="5576341"/>
            <a:ext cx="8229600" cy="492997"/>
          </a:xfrm>
        </p:spPr>
        <p:txBody>
          <a:bodyPr/>
          <a:lstStyle/>
          <a:p>
            <a:pPr algn="ctr"/>
            <a:r>
              <a:rPr lang="en-US" dirty="0"/>
              <a:t>A firewall protecting an internal network</a:t>
            </a:r>
          </a:p>
        </p:txBody>
      </p:sp>
      <p:pic>
        <p:nvPicPr>
          <p:cNvPr id="3" name="Picture Placeholder 2" descr="Figure 8-8. A firewall protecting an internal network."/>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0643" y="1857661"/>
            <a:ext cx="7262713" cy="2970614"/>
          </a:xfrm>
        </p:spPr>
      </p:pic>
    </p:spTree>
    <p:extLst>
      <p:ext uri="{BB962C8B-B14F-4D97-AF65-F5344CB8AC3E}">
        <p14:creationId xmlns:p14="http://schemas.microsoft.com/office/powerpoint/2010/main" val="137905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Intrusion Detection and Prevention</a:t>
            </a:r>
          </a:p>
        </p:txBody>
      </p:sp>
      <p:sp>
        <p:nvSpPr>
          <p:cNvPr id="3" name="Text Placeholder 2"/>
          <p:cNvSpPr>
            <a:spLocks noGrp="1"/>
          </p:cNvSpPr>
          <p:nvPr>
            <p:ph type="body" idx="1"/>
          </p:nvPr>
        </p:nvSpPr>
        <p:spPr/>
        <p:txBody>
          <a:bodyPr/>
          <a:lstStyle/>
          <a:p>
            <a:r>
              <a:rPr lang="en-US" dirty="0"/>
              <a:t>IDS (Intrusion Detection System)</a:t>
            </a:r>
          </a:p>
          <a:p>
            <a:pPr lvl="1"/>
            <a:r>
              <a:rPr lang="en-US" dirty="0"/>
              <a:t>Detect attacks—ideally before they can do damage</a:t>
            </a:r>
          </a:p>
          <a:p>
            <a:pPr lvl="1"/>
            <a:r>
              <a:rPr lang="en-US" dirty="0"/>
              <a:t>HIDS (Host-based IDS)</a:t>
            </a:r>
          </a:p>
          <a:p>
            <a:pPr lvl="1"/>
            <a:r>
              <a:rPr lang="en-US" dirty="0"/>
              <a:t>NIDS (Network IDS)</a:t>
            </a:r>
          </a:p>
          <a:p>
            <a:pPr lvl="1"/>
            <a:r>
              <a:rPr lang="en-US" dirty="0"/>
              <a:t>Signature-based intrusion detection systems</a:t>
            </a:r>
          </a:p>
          <a:p>
            <a:pPr lvl="1"/>
            <a:r>
              <a:rPr lang="en-US" dirty="0"/>
              <a:t>Anomaly-based intrusion detection systems</a:t>
            </a:r>
          </a:p>
          <a:p>
            <a:r>
              <a:rPr lang="en-US" dirty="0"/>
              <a:t>IPS (Intrusion Prevention System)</a:t>
            </a:r>
          </a:p>
          <a:p>
            <a:pPr lvl="1"/>
            <a:r>
              <a:rPr lang="en-US" dirty="0"/>
              <a:t>Should detect and stop an attack</a:t>
            </a:r>
          </a:p>
          <a:p>
            <a:pPr lvl="1"/>
            <a:r>
              <a:rPr lang="en-US" dirty="0"/>
              <a:t>Glorified firewall</a:t>
            </a:r>
          </a:p>
          <a:p>
            <a:pPr lvl="1"/>
            <a:r>
              <a:rPr lang="en-US" dirty="0"/>
              <a:t>Watch for false positives and false negatives</a:t>
            </a:r>
          </a:p>
          <a:p>
            <a:r>
              <a:rPr lang="en-US" dirty="0"/>
              <a:t>Principle of defense in depth</a:t>
            </a:r>
          </a:p>
        </p:txBody>
      </p:sp>
    </p:spTree>
    <p:extLst>
      <p:ext uri="{BB962C8B-B14F-4D97-AF65-F5344CB8AC3E}">
        <p14:creationId xmlns:p14="http://schemas.microsoft.com/office/powerpoint/2010/main" val="1728863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sp>
        <p:nvSpPr>
          <p:cNvPr id="5" name="Text Placeholder 4"/>
          <p:cNvSpPr>
            <a:spLocks noGrp="1"/>
          </p:cNvSpPr>
          <p:nvPr>
            <p:ph type="body" idx="1"/>
          </p:nvPr>
        </p:nvSpPr>
        <p:spPr>
          <a:xfrm>
            <a:off x="457200" y="5522919"/>
            <a:ext cx="8229600" cy="546419"/>
          </a:xfrm>
        </p:spPr>
        <p:txBody>
          <a:bodyPr/>
          <a:lstStyle/>
          <a:p>
            <a:pPr algn="ctr"/>
            <a:r>
              <a:rPr lang="en-US" dirty="0"/>
              <a:t>Some people who may cause security problems, and why</a:t>
            </a:r>
          </a:p>
        </p:txBody>
      </p:sp>
      <p:pic>
        <p:nvPicPr>
          <p:cNvPr id="9" name="Picture 8">
            <a:extLst>
              <a:ext uri="{FF2B5EF4-FFF2-40B4-BE49-F238E27FC236}">
                <a16:creationId xmlns:a16="http://schemas.microsoft.com/office/drawing/2014/main" id="{194582A8-ED0B-F84D-9F70-8B0777D65197}"/>
              </a:ext>
            </a:extLst>
          </p:cNvPr>
          <p:cNvPicPr>
            <a:picLocks noChangeAspect="1"/>
          </p:cNvPicPr>
          <p:nvPr/>
        </p:nvPicPr>
        <p:blipFill>
          <a:blip r:embed="rId2"/>
          <a:stretch>
            <a:fillRect/>
          </a:stretch>
        </p:blipFill>
        <p:spPr>
          <a:xfrm>
            <a:off x="730748" y="1427601"/>
            <a:ext cx="7956052" cy="4227520"/>
          </a:xfrm>
          <a:prstGeom prst="rect">
            <a:avLst/>
          </a:prstGeom>
        </p:spPr>
      </p:pic>
    </p:spTree>
    <p:extLst>
      <p:ext uri="{BB962C8B-B14F-4D97-AF65-F5344CB8AC3E}">
        <p14:creationId xmlns:p14="http://schemas.microsoft.com/office/powerpoint/2010/main" val="781414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a:t>
            </a:r>
          </a:p>
        </p:txBody>
      </p:sp>
      <p:sp>
        <p:nvSpPr>
          <p:cNvPr id="3" name="Text Placeholder 2"/>
          <p:cNvSpPr>
            <a:spLocks noGrp="1"/>
          </p:cNvSpPr>
          <p:nvPr>
            <p:ph type="body" idx="1"/>
          </p:nvPr>
        </p:nvSpPr>
        <p:spPr/>
        <p:txBody>
          <a:bodyPr/>
          <a:lstStyle/>
          <a:p>
            <a:r>
              <a:rPr lang="en-US" dirty="0"/>
              <a:t>Introduction to cryptography</a:t>
            </a:r>
          </a:p>
          <a:p>
            <a:r>
              <a:rPr lang="en-US" dirty="0"/>
              <a:t>Two fundamental cryptographic principles</a:t>
            </a:r>
          </a:p>
          <a:p>
            <a:r>
              <a:rPr lang="en-US" dirty="0"/>
              <a:t>Substitution ciphers</a:t>
            </a:r>
          </a:p>
          <a:p>
            <a:r>
              <a:rPr lang="en-US" dirty="0"/>
              <a:t>Transposition ciphers</a:t>
            </a:r>
          </a:p>
          <a:p>
            <a:r>
              <a:rPr lang="en-US" dirty="0"/>
              <a:t>One-time pads </a:t>
            </a:r>
          </a:p>
        </p:txBody>
      </p:sp>
    </p:spTree>
    <p:extLst>
      <p:ext uri="{BB962C8B-B14F-4D97-AF65-F5344CB8AC3E}">
        <p14:creationId xmlns:p14="http://schemas.microsoft.com/office/powerpoint/2010/main" val="429337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Cryptography</a:t>
            </a:r>
          </a:p>
        </p:txBody>
      </p:sp>
      <p:sp>
        <p:nvSpPr>
          <p:cNvPr id="3" name="Text Placeholder 2"/>
          <p:cNvSpPr>
            <a:spLocks noGrp="1"/>
          </p:cNvSpPr>
          <p:nvPr>
            <p:ph type="body" idx="1"/>
          </p:nvPr>
        </p:nvSpPr>
        <p:spPr>
          <a:xfrm>
            <a:off x="457200" y="5499024"/>
            <a:ext cx="8229600" cy="570314"/>
          </a:xfrm>
        </p:spPr>
        <p:txBody>
          <a:bodyPr/>
          <a:lstStyle/>
          <a:p>
            <a:pPr algn="ctr"/>
            <a:r>
              <a:rPr lang="en-US" dirty="0"/>
              <a:t>The encryption model (for a symmetric-key cipher)</a:t>
            </a:r>
          </a:p>
        </p:txBody>
      </p:sp>
      <p:pic>
        <p:nvPicPr>
          <p:cNvPr id="4" name="Picture Placeholder 3" descr="Figure 8-9. The encryption model (for a symmetric-key ciph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15780" y="1743452"/>
            <a:ext cx="7712439" cy="3307519"/>
          </a:xfrm>
        </p:spPr>
      </p:pic>
    </p:spTree>
    <p:extLst>
      <p:ext uri="{BB962C8B-B14F-4D97-AF65-F5344CB8AC3E}">
        <p14:creationId xmlns:p14="http://schemas.microsoft.com/office/powerpoint/2010/main" val="1467131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Fundamental Cryptographic Principles</a:t>
            </a:r>
          </a:p>
        </p:txBody>
      </p:sp>
      <p:sp>
        <p:nvSpPr>
          <p:cNvPr id="3" name="Text Placeholder 2"/>
          <p:cNvSpPr>
            <a:spLocks noGrp="1"/>
          </p:cNvSpPr>
          <p:nvPr>
            <p:ph type="body" idx="1"/>
          </p:nvPr>
        </p:nvSpPr>
        <p:spPr/>
        <p:txBody>
          <a:bodyPr/>
          <a:lstStyle/>
          <a:p>
            <a:r>
              <a:rPr lang="en-US" dirty="0"/>
              <a:t>Redundancy</a:t>
            </a:r>
          </a:p>
          <a:p>
            <a:pPr lvl="1"/>
            <a:r>
              <a:rPr lang="en-US" dirty="0"/>
              <a:t>Messages must contain some redundancy</a:t>
            </a:r>
          </a:p>
          <a:p>
            <a:r>
              <a:rPr lang="en-US" dirty="0"/>
              <a:t>Freshness</a:t>
            </a:r>
          </a:p>
          <a:p>
            <a:pPr lvl="1"/>
            <a:r>
              <a:rPr lang="en-US" dirty="0"/>
              <a:t>Some method is needed to foil replay attacks</a:t>
            </a:r>
          </a:p>
        </p:txBody>
      </p:sp>
    </p:spTree>
    <p:extLst>
      <p:ext uri="{BB962C8B-B14F-4D97-AF65-F5344CB8AC3E}">
        <p14:creationId xmlns:p14="http://schemas.microsoft.com/office/powerpoint/2010/main" val="419874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 Ciphers</a:t>
            </a:r>
          </a:p>
        </p:txBody>
      </p:sp>
      <p:sp>
        <p:nvSpPr>
          <p:cNvPr id="3" name="Text Placeholder 2"/>
          <p:cNvSpPr>
            <a:spLocks noGrp="1"/>
          </p:cNvSpPr>
          <p:nvPr>
            <p:ph type="body" idx="1"/>
          </p:nvPr>
        </p:nvSpPr>
        <p:spPr/>
        <p:txBody>
          <a:bodyPr/>
          <a:lstStyle/>
          <a:p>
            <a:r>
              <a:rPr lang="en-US" dirty="0"/>
              <a:t>Each letter or group of letters is replaced by another letter or group of letters to disguise it</a:t>
            </a:r>
          </a:p>
          <a:p>
            <a:r>
              <a:rPr lang="en-US" dirty="0"/>
              <a:t>Caesar cipher and monoalphabetic substitution cipher</a:t>
            </a:r>
          </a:p>
          <a:p>
            <a:r>
              <a:rPr lang="en-US" dirty="0"/>
              <a:t>Basic attack exploits natural language statistics</a:t>
            </a:r>
          </a:p>
          <a:p>
            <a:pPr lvl="1"/>
            <a:r>
              <a:rPr lang="en-US" i="1" dirty="0"/>
              <a:t>e</a:t>
            </a:r>
            <a:r>
              <a:rPr lang="en-US" dirty="0"/>
              <a:t> is the most common letter, followed by </a:t>
            </a:r>
            <a:r>
              <a:rPr lang="en-US" i="1" dirty="0"/>
              <a:t>t</a:t>
            </a:r>
            <a:r>
              <a:rPr lang="en-US" dirty="0"/>
              <a:t>, </a:t>
            </a:r>
            <a:r>
              <a:rPr lang="en-US" i="1" dirty="0"/>
              <a:t>o</a:t>
            </a:r>
            <a:r>
              <a:rPr lang="en-US" dirty="0"/>
              <a:t>, </a:t>
            </a:r>
            <a:r>
              <a:rPr lang="en-US" i="1" dirty="0"/>
              <a:t>a</a:t>
            </a:r>
            <a:r>
              <a:rPr lang="en-US" dirty="0"/>
              <a:t>, </a:t>
            </a:r>
            <a:r>
              <a:rPr lang="en-US" i="1" dirty="0"/>
              <a:t>n</a:t>
            </a:r>
            <a:r>
              <a:rPr lang="en-US" dirty="0"/>
              <a:t>, </a:t>
            </a:r>
            <a:r>
              <a:rPr lang="en-US" i="1" dirty="0"/>
              <a:t>i</a:t>
            </a:r>
            <a:r>
              <a:rPr lang="en-US" dirty="0"/>
              <a:t>, etc.</a:t>
            </a:r>
          </a:p>
          <a:p>
            <a:pPr lvl="1"/>
            <a:r>
              <a:rPr lang="en-US" i="1" dirty="0"/>
              <a:t>th</a:t>
            </a:r>
            <a:r>
              <a:rPr lang="en-US" dirty="0"/>
              <a:t>, </a:t>
            </a:r>
            <a:r>
              <a:rPr lang="en-US" i="1" dirty="0"/>
              <a:t>in</a:t>
            </a:r>
            <a:r>
              <a:rPr lang="en-US" dirty="0"/>
              <a:t>, </a:t>
            </a:r>
            <a:r>
              <a:rPr lang="en-US" i="1" dirty="0"/>
              <a:t>er</a:t>
            </a:r>
            <a:r>
              <a:rPr lang="en-US" dirty="0"/>
              <a:t>, </a:t>
            </a:r>
            <a:r>
              <a:rPr lang="en-US" i="1" dirty="0"/>
              <a:t>re</a:t>
            </a:r>
            <a:r>
              <a:rPr lang="en-US" dirty="0"/>
              <a:t>, and </a:t>
            </a:r>
            <a:r>
              <a:rPr lang="en-US" i="1" dirty="0"/>
              <a:t>an</a:t>
            </a:r>
            <a:r>
              <a:rPr lang="en-US" dirty="0"/>
              <a:t> are common two-letter combinations</a:t>
            </a:r>
          </a:p>
          <a:p>
            <a:pPr lvl="1"/>
            <a:r>
              <a:rPr lang="en-US" i="1" dirty="0"/>
              <a:t>the</a:t>
            </a:r>
            <a:r>
              <a:rPr lang="en-US" dirty="0"/>
              <a:t>, </a:t>
            </a:r>
            <a:r>
              <a:rPr lang="en-US" i="1" dirty="0"/>
              <a:t>ing</a:t>
            </a:r>
            <a:r>
              <a:rPr lang="en-US" dirty="0"/>
              <a:t>, </a:t>
            </a:r>
            <a:r>
              <a:rPr lang="en-US" i="1" dirty="0"/>
              <a:t>and</a:t>
            </a:r>
            <a:r>
              <a:rPr lang="en-US" dirty="0"/>
              <a:t>, and </a:t>
            </a:r>
            <a:r>
              <a:rPr lang="en-US" i="1" dirty="0"/>
              <a:t>ion</a:t>
            </a:r>
            <a:r>
              <a:rPr lang="en-US" dirty="0"/>
              <a:t> are common three-letter combinations</a:t>
            </a:r>
          </a:p>
          <a:p>
            <a:r>
              <a:rPr lang="en-US" dirty="0"/>
              <a:t>Breaking a monoalphabetic cipher</a:t>
            </a:r>
          </a:p>
          <a:p>
            <a:pPr lvl="1"/>
            <a:r>
              <a:rPr lang="en-US" dirty="0"/>
              <a:t>Start by counting the relative frequencies of all letters in the ciphertext or guess a probable word or phrase</a:t>
            </a:r>
          </a:p>
        </p:txBody>
      </p:sp>
    </p:spTree>
    <p:extLst>
      <p:ext uri="{BB962C8B-B14F-4D97-AF65-F5344CB8AC3E}">
        <p14:creationId xmlns:p14="http://schemas.microsoft.com/office/powerpoint/2010/main" val="159548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Transposition Ciphers</a:t>
            </a:r>
          </a:p>
        </p:txBody>
      </p:sp>
      <p:sp>
        <p:nvSpPr>
          <p:cNvPr id="3" name="Text Placeholder 2"/>
          <p:cNvSpPr>
            <a:spLocks noGrp="1"/>
          </p:cNvSpPr>
          <p:nvPr>
            <p:ph type="body" idx="1"/>
          </p:nvPr>
        </p:nvSpPr>
        <p:spPr>
          <a:xfrm>
            <a:off x="460375" y="5546361"/>
            <a:ext cx="8229600" cy="522977"/>
          </a:xfrm>
        </p:spPr>
        <p:txBody>
          <a:bodyPr/>
          <a:lstStyle/>
          <a:p>
            <a:pPr algn="ctr"/>
            <a:r>
              <a:rPr lang="en-US" dirty="0"/>
              <a:t>A transposition cipher</a:t>
            </a:r>
          </a:p>
        </p:txBody>
      </p:sp>
      <p:pic>
        <p:nvPicPr>
          <p:cNvPr id="4" name="Picture Placeholder 3" descr="Figure 8-10. A transposition ciphe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457200" y="1773716"/>
            <a:ext cx="8232775" cy="3356107"/>
          </a:xfrm>
        </p:spPr>
      </p:pic>
    </p:spTree>
    <p:extLst>
      <p:ext uri="{BB962C8B-B14F-4D97-AF65-F5344CB8AC3E}">
        <p14:creationId xmlns:p14="http://schemas.microsoft.com/office/powerpoint/2010/main" val="1553541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One-Time Pads (2 of 2)</a:t>
            </a:r>
          </a:p>
        </p:txBody>
      </p:sp>
      <p:sp>
        <p:nvSpPr>
          <p:cNvPr id="3" name="Text Placeholder 2"/>
          <p:cNvSpPr>
            <a:spLocks noGrp="1"/>
          </p:cNvSpPr>
          <p:nvPr>
            <p:ph type="body" idx="1"/>
          </p:nvPr>
        </p:nvSpPr>
        <p:spPr>
          <a:xfrm>
            <a:off x="457200" y="5591121"/>
            <a:ext cx="8229600" cy="478217"/>
          </a:xfrm>
        </p:spPr>
        <p:txBody>
          <a:bodyPr/>
          <a:lstStyle/>
          <a:p>
            <a:pPr algn="ctr"/>
            <a:r>
              <a:rPr lang="en-US" dirty="0"/>
              <a:t>An example of quantum cryptography</a:t>
            </a:r>
          </a:p>
        </p:txBody>
      </p:sp>
      <p:pic>
        <p:nvPicPr>
          <p:cNvPr id="2" name="Picture Placeholder 1" descr="Figure 8-12. An example of quantum cryptography."/>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82646" y="1420712"/>
            <a:ext cx="5778708" cy="4045096"/>
          </a:xfrm>
        </p:spPr>
      </p:pic>
    </p:spTree>
    <p:extLst>
      <p:ext uri="{BB962C8B-B14F-4D97-AF65-F5344CB8AC3E}">
        <p14:creationId xmlns:p14="http://schemas.microsoft.com/office/powerpoint/2010/main" val="2892669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Symmetric-Key Algorithms (1 of 2)</a:t>
            </a:r>
          </a:p>
        </p:txBody>
      </p:sp>
      <p:sp>
        <p:nvSpPr>
          <p:cNvPr id="3" name="Text Placeholder 2"/>
          <p:cNvSpPr>
            <a:spLocks noGrp="1"/>
          </p:cNvSpPr>
          <p:nvPr>
            <p:ph type="body" idx="1"/>
          </p:nvPr>
        </p:nvSpPr>
        <p:spPr/>
        <p:txBody>
          <a:bodyPr/>
          <a:lstStyle/>
          <a:p>
            <a:pPr algn="ctr"/>
            <a:r>
              <a:rPr lang="en-US" dirty="0"/>
              <a:t>Basic elements of product ciphers. (a) P-box. (b) S-box. (c) Product.</a:t>
            </a:r>
          </a:p>
        </p:txBody>
      </p:sp>
      <p:pic>
        <p:nvPicPr>
          <p:cNvPr id="4" name="Picture Placeholder 3" descr="Figure 8-13. Basic elements of product ciphers. (a) P-box. (b) S-box. (c) Produc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36138" y="2263182"/>
            <a:ext cx="7671723" cy="2021045"/>
          </a:xfrm>
        </p:spPr>
      </p:pic>
    </p:spTree>
    <p:extLst>
      <p:ext uri="{BB962C8B-B14F-4D97-AF65-F5344CB8AC3E}">
        <p14:creationId xmlns:p14="http://schemas.microsoft.com/office/powerpoint/2010/main" val="388152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Symmetric-Key Algorithms (2 of 2)</a:t>
            </a:r>
          </a:p>
        </p:txBody>
      </p:sp>
      <p:sp>
        <p:nvSpPr>
          <p:cNvPr id="3" name="Text Placeholder 2"/>
          <p:cNvSpPr>
            <a:spLocks noGrp="1"/>
          </p:cNvSpPr>
          <p:nvPr>
            <p:ph type="body" idx="1"/>
          </p:nvPr>
        </p:nvSpPr>
        <p:spPr/>
        <p:txBody>
          <a:bodyPr/>
          <a:lstStyle/>
          <a:p>
            <a:r>
              <a:rPr lang="en-US" dirty="0"/>
              <a:t>The Data Encryption Standard</a:t>
            </a:r>
          </a:p>
          <a:p>
            <a:r>
              <a:rPr lang="en-US" dirty="0"/>
              <a:t>The Advanced Encryption Standard</a:t>
            </a:r>
          </a:p>
          <a:p>
            <a:r>
              <a:rPr lang="en-US" dirty="0"/>
              <a:t>Cipher modes</a:t>
            </a:r>
          </a:p>
        </p:txBody>
      </p:sp>
    </p:spTree>
    <p:extLst>
      <p:ext uri="{BB962C8B-B14F-4D97-AF65-F5344CB8AC3E}">
        <p14:creationId xmlns:p14="http://schemas.microsoft.com/office/powerpoint/2010/main" val="220571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Encryption Standard</a:t>
            </a:r>
          </a:p>
        </p:txBody>
      </p:sp>
      <p:sp>
        <p:nvSpPr>
          <p:cNvPr id="3" name="Text Placeholder 2"/>
          <p:cNvSpPr>
            <a:spLocks noGrp="1"/>
          </p:cNvSpPr>
          <p:nvPr>
            <p:ph type="body" idx="1"/>
          </p:nvPr>
        </p:nvSpPr>
        <p:spPr>
          <a:xfrm>
            <a:off x="457200" y="5531370"/>
            <a:ext cx="8229600" cy="537968"/>
          </a:xfrm>
        </p:spPr>
        <p:txBody>
          <a:bodyPr/>
          <a:lstStyle/>
          <a:p>
            <a:pPr algn="ctr"/>
            <a:r>
              <a:rPr lang="en-US" dirty="0"/>
              <a:t>(a) Triple encryption using DES. (b) Decryption.</a:t>
            </a:r>
          </a:p>
        </p:txBody>
      </p:sp>
      <p:pic>
        <p:nvPicPr>
          <p:cNvPr id="4" name="Picture Placeholder 3" descr="Figure 8-14. (a) Triple encryption using DES. (b) Decryp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8110" y="2487248"/>
            <a:ext cx="7607779" cy="1125381"/>
          </a:xfrm>
        </p:spPr>
      </p:pic>
    </p:spTree>
    <p:extLst>
      <p:ext uri="{BB962C8B-B14F-4D97-AF65-F5344CB8AC3E}">
        <p14:creationId xmlns:p14="http://schemas.microsoft.com/office/powerpoint/2010/main" val="244531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Advanced Encryption Standard</a:t>
            </a:r>
            <a:br>
              <a:rPr lang="en-US" dirty="0"/>
            </a:br>
            <a:r>
              <a:rPr lang="en-US" dirty="0"/>
              <a:t>(1 of 2)</a:t>
            </a:r>
          </a:p>
        </p:txBody>
      </p:sp>
      <p:sp>
        <p:nvSpPr>
          <p:cNvPr id="3" name="Text Placeholder 2"/>
          <p:cNvSpPr>
            <a:spLocks noGrp="1"/>
          </p:cNvSpPr>
          <p:nvPr>
            <p:ph type="body" idx="1"/>
          </p:nvPr>
        </p:nvSpPr>
        <p:spPr/>
        <p:txBody>
          <a:bodyPr/>
          <a:lstStyle/>
          <a:p>
            <a:r>
              <a:rPr lang="en-US" dirty="0"/>
              <a:t>The algorithm must be a symmetric block cipher</a:t>
            </a:r>
          </a:p>
          <a:p>
            <a:r>
              <a:rPr lang="en-US" dirty="0"/>
              <a:t>The full design must be public</a:t>
            </a:r>
          </a:p>
          <a:p>
            <a:r>
              <a:rPr lang="en-US" dirty="0"/>
              <a:t>Key lengths of 128, 192, and 256 bits must be supported</a:t>
            </a:r>
          </a:p>
          <a:p>
            <a:r>
              <a:rPr lang="en-US" dirty="0"/>
              <a:t>Both software and hardware implementations must be possible</a:t>
            </a:r>
          </a:p>
          <a:p>
            <a:r>
              <a:rPr lang="en-US" dirty="0"/>
              <a:t>The algorithm must be public or licensed on nondiscriminatory terms</a:t>
            </a:r>
          </a:p>
        </p:txBody>
      </p:sp>
    </p:spTree>
    <p:extLst>
      <p:ext uri="{BB962C8B-B14F-4D97-AF65-F5344CB8AC3E}">
        <p14:creationId xmlns:p14="http://schemas.microsoft.com/office/powerpoint/2010/main" val="3886307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 of Network Security</a:t>
            </a:r>
          </a:p>
        </p:txBody>
      </p:sp>
      <p:sp>
        <p:nvSpPr>
          <p:cNvPr id="3" name="Text Placeholder 2"/>
          <p:cNvSpPr>
            <a:spLocks noGrp="1"/>
          </p:cNvSpPr>
          <p:nvPr>
            <p:ph type="body" idx="1"/>
          </p:nvPr>
        </p:nvSpPr>
        <p:spPr/>
        <p:txBody>
          <a:bodyPr/>
          <a:lstStyle/>
          <a:p>
            <a:r>
              <a:rPr lang="en-US" dirty="0"/>
              <a:t>Confidentiality</a:t>
            </a:r>
          </a:p>
          <a:p>
            <a:pPr lvl="1"/>
            <a:r>
              <a:rPr lang="en-US" dirty="0"/>
              <a:t>Keeping information away from unauthorized users</a:t>
            </a:r>
          </a:p>
          <a:p>
            <a:r>
              <a:rPr lang="en-US" dirty="0"/>
              <a:t>Integrity</a:t>
            </a:r>
          </a:p>
          <a:p>
            <a:pPr lvl="1"/>
            <a:r>
              <a:rPr lang="en-US" dirty="0"/>
              <a:t>Ensuring information received is what was really sent</a:t>
            </a:r>
          </a:p>
          <a:p>
            <a:r>
              <a:rPr lang="en-US" dirty="0"/>
              <a:t>Availability</a:t>
            </a:r>
          </a:p>
          <a:p>
            <a:pPr lvl="1"/>
            <a:r>
              <a:rPr lang="en-US" dirty="0"/>
              <a:t>Preventing systems and services from becoming unusable</a:t>
            </a:r>
          </a:p>
          <a:p>
            <a:r>
              <a:rPr lang="en-US" dirty="0"/>
              <a:t>Authentication</a:t>
            </a:r>
          </a:p>
          <a:p>
            <a:pPr lvl="1"/>
            <a:r>
              <a:rPr lang="en-US" dirty="0"/>
              <a:t>Deals with determining whom you are talking to before revealing sensitive information or entering into a business deal</a:t>
            </a:r>
          </a:p>
          <a:p>
            <a:r>
              <a:rPr lang="en-US" dirty="0"/>
              <a:t>Nonrepudiation deals with signatures</a:t>
            </a:r>
          </a:p>
        </p:txBody>
      </p:sp>
    </p:spTree>
    <p:extLst>
      <p:ext uri="{BB962C8B-B14F-4D97-AF65-F5344CB8AC3E}">
        <p14:creationId xmlns:p14="http://schemas.microsoft.com/office/powerpoint/2010/main" val="2446822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Advanced Encryption Standard</a:t>
            </a:r>
            <a:br>
              <a:rPr lang="en-US" dirty="0"/>
            </a:br>
            <a:r>
              <a:rPr lang="en-US" dirty="0"/>
              <a:t>(2 of 2)</a:t>
            </a:r>
          </a:p>
        </p:txBody>
      </p:sp>
      <p:sp>
        <p:nvSpPr>
          <p:cNvPr id="3" name="Text Placeholder 2"/>
          <p:cNvSpPr>
            <a:spLocks noGrp="1"/>
          </p:cNvSpPr>
          <p:nvPr>
            <p:ph type="body" idx="1"/>
          </p:nvPr>
        </p:nvSpPr>
        <p:spPr/>
        <p:txBody>
          <a:bodyPr/>
          <a:lstStyle/>
          <a:p>
            <a:r>
              <a:rPr lang="en-US" dirty="0"/>
              <a:t>Rijndael</a:t>
            </a:r>
          </a:p>
          <a:p>
            <a:pPr lvl="1"/>
            <a:r>
              <a:rPr lang="en-US" dirty="0"/>
              <a:t>Uses both substitution and permutations and multiple rounds</a:t>
            </a:r>
          </a:p>
          <a:p>
            <a:pPr lvl="1"/>
            <a:r>
              <a:rPr lang="en-US" dirty="0"/>
              <a:t>The number of rounds depends on the key size and block size, being 10 for 128-bit keys with 128-bit blocks and moving up to 14 for the largest key or the largest block</a:t>
            </a:r>
          </a:p>
          <a:p>
            <a:pPr lvl="1"/>
            <a:r>
              <a:rPr lang="en-US" dirty="0"/>
              <a:t>All operations involve an integral number of bytes (unlike DES)</a:t>
            </a:r>
          </a:p>
          <a:p>
            <a:pPr lvl="2"/>
            <a:r>
              <a:rPr lang="en-US" dirty="0"/>
              <a:t>Allows for efficient implementations in both hardware and software</a:t>
            </a:r>
          </a:p>
          <a:p>
            <a:pPr lvl="1"/>
            <a:r>
              <a:rPr lang="en-US" dirty="0"/>
              <a:t>Designed for great security and great speed</a:t>
            </a:r>
          </a:p>
        </p:txBody>
      </p:sp>
    </p:spTree>
    <p:extLst>
      <p:ext uri="{BB962C8B-B14F-4D97-AF65-F5344CB8AC3E}">
        <p14:creationId xmlns:p14="http://schemas.microsoft.com/office/powerpoint/2010/main" val="4201518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Cipher Modes (1 of 4)</a:t>
            </a:r>
          </a:p>
        </p:txBody>
      </p:sp>
      <p:sp>
        <p:nvSpPr>
          <p:cNvPr id="3" name="Text Placeholder 2"/>
          <p:cNvSpPr>
            <a:spLocks noGrp="1"/>
          </p:cNvSpPr>
          <p:nvPr>
            <p:ph type="body" idx="1"/>
          </p:nvPr>
        </p:nvSpPr>
        <p:spPr/>
        <p:txBody>
          <a:bodyPr/>
          <a:lstStyle/>
          <a:p>
            <a:pPr algn="ctr"/>
            <a:r>
              <a:rPr lang="en-US" dirty="0"/>
              <a:t>The plaintext of a file encrypted as 16 DES blocks</a:t>
            </a:r>
          </a:p>
        </p:txBody>
      </p:sp>
      <p:pic>
        <p:nvPicPr>
          <p:cNvPr id="5" name="Picture Placeholder 4" descr="Figure 8-15. The plaintext of a file encrypted as 16 DES block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92112" y="2037544"/>
            <a:ext cx="7967272" cy="2097212"/>
          </a:xfrm>
        </p:spPr>
      </p:pic>
    </p:spTree>
    <p:extLst>
      <p:ext uri="{BB962C8B-B14F-4D97-AF65-F5344CB8AC3E}">
        <p14:creationId xmlns:p14="http://schemas.microsoft.com/office/powerpoint/2010/main" val="3951471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Cipher Modes (2 of 4)</a:t>
            </a:r>
          </a:p>
        </p:txBody>
      </p:sp>
      <p:sp>
        <p:nvSpPr>
          <p:cNvPr id="3" name="Text Placeholder 2"/>
          <p:cNvSpPr>
            <a:spLocks noGrp="1"/>
          </p:cNvSpPr>
          <p:nvPr>
            <p:ph type="body" idx="1"/>
          </p:nvPr>
        </p:nvSpPr>
        <p:spPr/>
        <p:txBody>
          <a:bodyPr/>
          <a:lstStyle/>
          <a:p>
            <a:pPr algn="ctr"/>
            <a:r>
              <a:rPr lang="en-US" dirty="0"/>
              <a:t>Cipher block chaining. (a) Encryption. (b) Decryption.</a:t>
            </a:r>
          </a:p>
        </p:txBody>
      </p:sp>
      <p:pic>
        <p:nvPicPr>
          <p:cNvPr id="5" name="Picture Placeholder 4" descr="Figure 8-16. Cipher block chaining. (a) Encryption. (b) Decryp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11168" y="2037543"/>
            <a:ext cx="7321663" cy="2544339"/>
          </a:xfrm>
        </p:spPr>
      </p:pic>
    </p:spTree>
    <p:extLst>
      <p:ext uri="{BB962C8B-B14F-4D97-AF65-F5344CB8AC3E}">
        <p14:creationId xmlns:p14="http://schemas.microsoft.com/office/powerpoint/2010/main" val="3935523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Cipher Modes (3 of 4)</a:t>
            </a:r>
          </a:p>
        </p:txBody>
      </p:sp>
      <p:sp>
        <p:nvSpPr>
          <p:cNvPr id="3" name="Text Placeholder 2"/>
          <p:cNvSpPr>
            <a:spLocks noGrp="1"/>
          </p:cNvSpPr>
          <p:nvPr>
            <p:ph type="body" idx="1"/>
          </p:nvPr>
        </p:nvSpPr>
        <p:spPr>
          <a:xfrm>
            <a:off x="457200" y="5511347"/>
            <a:ext cx="8229600" cy="557991"/>
          </a:xfrm>
        </p:spPr>
        <p:txBody>
          <a:bodyPr/>
          <a:lstStyle/>
          <a:p>
            <a:pPr algn="ctr"/>
            <a:r>
              <a:rPr lang="en-US" dirty="0"/>
              <a:t>Cipher feedback mode. (a) Encryption. (b) Decryption.</a:t>
            </a:r>
          </a:p>
        </p:txBody>
      </p:sp>
      <p:pic>
        <p:nvPicPr>
          <p:cNvPr id="5" name="Picture Placeholder 4" descr="Figure 8-17. Cipher feedback mode. (a) Encryption. (b) Decryp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8305" y="1563004"/>
            <a:ext cx="7787390" cy="3680738"/>
          </a:xfrm>
        </p:spPr>
      </p:pic>
    </p:spTree>
    <p:extLst>
      <p:ext uri="{BB962C8B-B14F-4D97-AF65-F5344CB8AC3E}">
        <p14:creationId xmlns:p14="http://schemas.microsoft.com/office/powerpoint/2010/main" val="1840001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Cipher Modes (4 of 4)</a:t>
            </a:r>
          </a:p>
        </p:txBody>
      </p:sp>
      <p:sp>
        <p:nvSpPr>
          <p:cNvPr id="3" name="Text Placeholder 2"/>
          <p:cNvSpPr>
            <a:spLocks noGrp="1"/>
          </p:cNvSpPr>
          <p:nvPr>
            <p:ph type="body" idx="1"/>
          </p:nvPr>
        </p:nvSpPr>
        <p:spPr/>
        <p:txBody>
          <a:bodyPr/>
          <a:lstStyle/>
          <a:p>
            <a:pPr algn="ctr"/>
            <a:r>
              <a:rPr lang="en-US" dirty="0"/>
              <a:t>A stream cipher. (a) Encryption. (b) Decryption.</a:t>
            </a:r>
          </a:p>
        </p:txBody>
      </p:sp>
      <p:pic>
        <p:nvPicPr>
          <p:cNvPr id="5" name="Picture Placeholder 4" descr="Figure 8-18. A stream cipher. (a) Encryption. (b) Decryp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6653" y="1842671"/>
            <a:ext cx="7530694" cy="2952971"/>
          </a:xfrm>
        </p:spPr>
      </p:pic>
    </p:spTree>
    <p:extLst>
      <p:ext uri="{BB962C8B-B14F-4D97-AF65-F5344CB8AC3E}">
        <p14:creationId xmlns:p14="http://schemas.microsoft.com/office/powerpoint/2010/main" val="3856464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Public-Key Algorithms</a:t>
            </a:r>
          </a:p>
        </p:txBody>
      </p:sp>
      <p:sp>
        <p:nvSpPr>
          <p:cNvPr id="3" name="Text Placeholder 2"/>
          <p:cNvSpPr>
            <a:spLocks noGrp="1"/>
          </p:cNvSpPr>
          <p:nvPr>
            <p:ph type="body" idx="1"/>
          </p:nvPr>
        </p:nvSpPr>
        <p:spPr/>
        <p:txBody>
          <a:bodyPr/>
          <a:lstStyle/>
          <a:p>
            <a:r>
              <a:rPr lang="en-US" dirty="0"/>
              <a:t>RSA</a:t>
            </a:r>
          </a:p>
          <a:p>
            <a:pPr lvl="1"/>
            <a:r>
              <a:rPr lang="en-US" dirty="0"/>
              <a:t>Authors: Rivest, Shamir, Adleman </a:t>
            </a:r>
          </a:p>
          <a:p>
            <a:r>
              <a:rPr lang="en-US" dirty="0"/>
              <a:t>Other public-key algorithms </a:t>
            </a:r>
          </a:p>
        </p:txBody>
      </p:sp>
    </p:spTree>
    <p:extLst>
      <p:ext uri="{BB962C8B-B14F-4D97-AF65-F5344CB8AC3E}">
        <p14:creationId xmlns:p14="http://schemas.microsoft.com/office/powerpoint/2010/main" val="3452309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(1 of 2)</a:t>
            </a:r>
          </a:p>
        </p:txBody>
      </p:sp>
      <p:sp>
        <p:nvSpPr>
          <p:cNvPr id="3" name="Text Placeholder 2"/>
          <p:cNvSpPr>
            <a:spLocks noGrp="1"/>
          </p:cNvSpPr>
          <p:nvPr>
            <p:ph type="body" idx="1"/>
          </p:nvPr>
        </p:nvSpPr>
        <p:spPr/>
        <p:txBody>
          <a:bodyPr/>
          <a:lstStyle/>
          <a:p>
            <a:r>
              <a:rPr lang="en-US" dirty="0"/>
              <a:t>Method summary</a:t>
            </a:r>
          </a:p>
          <a:p>
            <a:pPr lvl="1"/>
            <a:r>
              <a:rPr lang="en-US" dirty="0"/>
              <a:t>Choose two large primes, </a:t>
            </a:r>
            <a:r>
              <a:rPr lang="en-US" i="1" dirty="0"/>
              <a:t>p </a:t>
            </a:r>
            <a:r>
              <a:rPr lang="en-US" dirty="0"/>
              <a:t>and </a:t>
            </a:r>
            <a:r>
              <a:rPr lang="en-US" i="1" dirty="0"/>
              <a:t>q </a:t>
            </a:r>
            <a:r>
              <a:rPr lang="en-US" dirty="0"/>
              <a:t>(say, 1024 bits)</a:t>
            </a:r>
          </a:p>
          <a:p>
            <a:pPr lvl="1"/>
            <a:r>
              <a:rPr lang="en-US" dirty="0"/>
              <a:t>Compute </a:t>
            </a:r>
            <a:r>
              <a:rPr lang="en-US" i="1" dirty="0"/>
              <a:t>n </a:t>
            </a:r>
            <a:r>
              <a:rPr lang="en-US" dirty="0"/>
              <a:t>= </a:t>
            </a:r>
            <a:r>
              <a:rPr lang="en-US" i="1" dirty="0"/>
              <a:t>p </a:t>
            </a:r>
            <a:r>
              <a:rPr lang="en-US" dirty="0"/>
              <a:t>× </a:t>
            </a:r>
            <a:r>
              <a:rPr lang="en-US" i="1" dirty="0"/>
              <a:t>q </a:t>
            </a:r>
            <a:r>
              <a:rPr lang="en-US" dirty="0"/>
              <a:t>and </a:t>
            </a:r>
            <a:r>
              <a:rPr lang="en-US" i="1" dirty="0"/>
              <a:t>z </a:t>
            </a:r>
            <a:r>
              <a:rPr lang="en-US" dirty="0"/>
              <a:t>= (</a:t>
            </a:r>
            <a:r>
              <a:rPr lang="en-US" i="1" dirty="0"/>
              <a:t>p </a:t>
            </a:r>
            <a:r>
              <a:rPr lang="en-US" dirty="0"/>
              <a:t>- 1) × (</a:t>
            </a:r>
            <a:r>
              <a:rPr lang="en-US" i="1" dirty="0"/>
              <a:t>q </a:t>
            </a:r>
            <a:r>
              <a:rPr lang="en-US" dirty="0"/>
              <a:t>- 1)</a:t>
            </a:r>
          </a:p>
          <a:p>
            <a:pPr lvl="1"/>
            <a:r>
              <a:rPr lang="en-US" dirty="0"/>
              <a:t>Choose a number relatively prime to </a:t>
            </a:r>
            <a:r>
              <a:rPr lang="en-US" i="1" dirty="0"/>
              <a:t>z </a:t>
            </a:r>
            <a:r>
              <a:rPr lang="en-US" dirty="0"/>
              <a:t>and call it </a:t>
            </a:r>
            <a:r>
              <a:rPr lang="en-US" i="1" dirty="0"/>
              <a:t>d</a:t>
            </a:r>
          </a:p>
          <a:p>
            <a:pPr lvl="1"/>
            <a:r>
              <a:rPr lang="en-US" dirty="0"/>
              <a:t>Find </a:t>
            </a:r>
            <a:r>
              <a:rPr lang="en-US" i="1" dirty="0"/>
              <a:t>e </a:t>
            </a:r>
            <a:r>
              <a:rPr lang="en-US" dirty="0"/>
              <a:t>such that </a:t>
            </a:r>
            <a:r>
              <a:rPr lang="en-US" i="1" dirty="0"/>
              <a:t>e </a:t>
            </a:r>
            <a:r>
              <a:rPr lang="en-US" dirty="0"/>
              <a:t>× </a:t>
            </a:r>
            <a:r>
              <a:rPr lang="en-US" i="1" dirty="0"/>
              <a:t>d </a:t>
            </a:r>
            <a:r>
              <a:rPr lang="en-US" dirty="0"/>
              <a:t>= 1 </a:t>
            </a:r>
            <a:r>
              <a:rPr lang="en-US" i="1" dirty="0"/>
              <a:t>mod z</a:t>
            </a:r>
            <a:endParaRPr lang="en-US" dirty="0"/>
          </a:p>
        </p:txBody>
      </p:sp>
    </p:spTree>
    <p:extLst>
      <p:ext uri="{BB962C8B-B14F-4D97-AF65-F5344CB8AC3E}">
        <p14:creationId xmlns:p14="http://schemas.microsoft.com/office/powerpoint/2010/main" val="682461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(2 of 2)</a:t>
            </a:r>
          </a:p>
        </p:txBody>
      </p:sp>
      <p:sp>
        <p:nvSpPr>
          <p:cNvPr id="3" name="Text Placeholder 2"/>
          <p:cNvSpPr>
            <a:spLocks noGrp="1"/>
          </p:cNvSpPr>
          <p:nvPr>
            <p:ph type="body" idx="1"/>
          </p:nvPr>
        </p:nvSpPr>
        <p:spPr/>
        <p:txBody>
          <a:bodyPr/>
          <a:lstStyle/>
          <a:p>
            <a:pPr algn="ctr"/>
            <a:r>
              <a:rPr lang="en-US" dirty="0"/>
              <a:t>An example of the RSA algorithm.</a:t>
            </a:r>
          </a:p>
        </p:txBody>
      </p:sp>
      <p:pic>
        <p:nvPicPr>
          <p:cNvPr id="5" name="Picture Placeholder 4" descr="Figure 8-19. An example of the RSA algorith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55819" y="2059015"/>
            <a:ext cx="7832361" cy="2693999"/>
          </a:xfrm>
        </p:spPr>
      </p:pic>
    </p:spTree>
    <p:extLst>
      <p:ext uri="{BB962C8B-B14F-4D97-AF65-F5344CB8AC3E}">
        <p14:creationId xmlns:p14="http://schemas.microsoft.com/office/powerpoint/2010/main" val="3612922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Public-Key Algorithms</a:t>
            </a:r>
          </a:p>
        </p:txBody>
      </p:sp>
      <p:sp>
        <p:nvSpPr>
          <p:cNvPr id="3" name="Text Placeholder 2"/>
          <p:cNvSpPr>
            <a:spLocks noGrp="1"/>
          </p:cNvSpPr>
          <p:nvPr>
            <p:ph type="body" idx="1"/>
          </p:nvPr>
        </p:nvSpPr>
        <p:spPr/>
        <p:txBody>
          <a:bodyPr/>
          <a:lstStyle/>
          <a:p>
            <a:r>
              <a:rPr lang="en-US" dirty="0"/>
              <a:t>Knapsack algorithm</a:t>
            </a:r>
          </a:p>
          <a:p>
            <a:pPr lvl="1"/>
            <a:r>
              <a:rPr lang="en-US" dirty="0"/>
              <a:t>First public-key algorithm</a:t>
            </a:r>
          </a:p>
          <a:p>
            <a:pPr lvl="1"/>
            <a:r>
              <a:rPr lang="en-US" dirty="0"/>
              <a:t>Ralph Merkel offered $100 if first version broken</a:t>
            </a:r>
          </a:p>
          <a:p>
            <a:pPr lvl="1"/>
            <a:r>
              <a:rPr lang="en-US" dirty="0"/>
              <a:t>Then offered $1000 if second version broken</a:t>
            </a:r>
          </a:p>
          <a:p>
            <a:pPr lvl="1"/>
            <a:r>
              <a:rPr lang="en-US" dirty="0"/>
              <a:t>Third version created with no reward offered</a:t>
            </a:r>
          </a:p>
          <a:p>
            <a:pPr lvl="1"/>
            <a:r>
              <a:rPr lang="en-US" dirty="0"/>
              <a:t>Not considered to be secure and not used in practice any more</a:t>
            </a:r>
          </a:p>
          <a:p>
            <a:r>
              <a:rPr lang="en-US" dirty="0"/>
              <a:t>Algorithms based on the difficulty of computing discrete logarithms or on elliptic curves</a:t>
            </a:r>
          </a:p>
          <a:p>
            <a:r>
              <a:rPr lang="en-US" dirty="0"/>
              <a:t>Algorithms based on the difficulty of factoring large numbers, computing discrete logarithms modulo a large prime, and elliptic curves</a:t>
            </a:r>
          </a:p>
        </p:txBody>
      </p:sp>
    </p:spTree>
    <p:extLst>
      <p:ext uri="{BB962C8B-B14F-4D97-AF65-F5344CB8AC3E}">
        <p14:creationId xmlns:p14="http://schemas.microsoft.com/office/powerpoint/2010/main" val="2805115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Signatures (1 of 2)</a:t>
            </a:r>
          </a:p>
        </p:txBody>
      </p:sp>
      <p:sp>
        <p:nvSpPr>
          <p:cNvPr id="3" name="Text Placeholder 2"/>
          <p:cNvSpPr>
            <a:spLocks noGrp="1"/>
          </p:cNvSpPr>
          <p:nvPr>
            <p:ph type="body" idx="1"/>
          </p:nvPr>
        </p:nvSpPr>
        <p:spPr/>
        <p:txBody>
          <a:bodyPr/>
          <a:lstStyle/>
          <a:p>
            <a:r>
              <a:rPr lang="en-US" altLang="en-US" sz="2800" dirty="0"/>
              <a:t>Required conditions</a:t>
            </a:r>
          </a:p>
          <a:p>
            <a:pPr lvl="1"/>
            <a:r>
              <a:rPr lang="en-US" dirty="0"/>
              <a:t>The receiver can verify the claimed identity of the sender</a:t>
            </a:r>
          </a:p>
          <a:p>
            <a:pPr lvl="1"/>
            <a:r>
              <a:rPr lang="en-US" dirty="0"/>
              <a:t>The sender cannot later repudiate the contents of the message</a:t>
            </a:r>
          </a:p>
          <a:p>
            <a:pPr lvl="1"/>
            <a:r>
              <a:rPr lang="en-US" dirty="0"/>
              <a:t>The receiver cannot possibly have concocted the message himself</a:t>
            </a:r>
          </a:p>
        </p:txBody>
      </p:sp>
    </p:spTree>
    <p:extLst>
      <p:ext uri="{BB962C8B-B14F-4D97-AF65-F5344CB8AC3E}">
        <p14:creationId xmlns:p14="http://schemas.microsoft.com/office/powerpoint/2010/main" val="922120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Security Principles</a:t>
            </a:r>
          </a:p>
        </p:txBody>
      </p:sp>
      <p:sp>
        <p:nvSpPr>
          <p:cNvPr id="5" name="Text Placeholder 4"/>
          <p:cNvSpPr>
            <a:spLocks noGrp="1"/>
          </p:cNvSpPr>
          <p:nvPr>
            <p:ph type="body" idx="1"/>
          </p:nvPr>
        </p:nvSpPr>
        <p:spPr/>
        <p:txBody>
          <a:bodyPr/>
          <a:lstStyle/>
          <a:p>
            <a:r>
              <a:rPr lang="en-US" dirty="0"/>
              <a:t>Principle of economy of mechanism</a:t>
            </a:r>
          </a:p>
          <a:p>
            <a:r>
              <a:rPr lang="en-US" dirty="0"/>
              <a:t>Principle of fail-safe defaults</a:t>
            </a:r>
          </a:p>
          <a:p>
            <a:r>
              <a:rPr lang="en-US" dirty="0"/>
              <a:t>Principle of complete mediation</a:t>
            </a:r>
          </a:p>
          <a:p>
            <a:r>
              <a:rPr lang="en-US" dirty="0"/>
              <a:t>Principle of least authority</a:t>
            </a:r>
          </a:p>
          <a:p>
            <a:r>
              <a:rPr lang="en-US" dirty="0"/>
              <a:t>Principle of privilege separation</a:t>
            </a:r>
          </a:p>
          <a:p>
            <a:r>
              <a:rPr lang="en-US" dirty="0"/>
              <a:t>Principle of least common mechanism</a:t>
            </a:r>
          </a:p>
          <a:p>
            <a:r>
              <a:rPr lang="en-US" dirty="0"/>
              <a:t>Principle of open design</a:t>
            </a:r>
          </a:p>
          <a:p>
            <a:r>
              <a:rPr lang="en-US" dirty="0"/>
              <a:t>Principle of psychological acceptability</a:t>
            </a:r>
          </a:p>
        </p:txBody>
      </p:sp>
    </p:spTree>
    <p:extLst>
      <p:ext uri="{BB962C8B-B14F-4D97-AF65-F5344CB8AC3E}">
        <p14:creationId xmlns:p14="http://schemas.microsoft.com/office/powerpoint/2010/main" val="3744023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Signatures (2 of 2)</a:t>
            </a:r>
          </a:p>
        </p:txBody>
      </p:sp>
      <p:sp>
        <p:nvSpPr>
          <p:cNvPr id="3" name="Text Placeholder 2"/>
          <p:cNvSpPr>
            <a:spLocks noGrp="1"/>
          </p:cNvSpPr>
          <p:nvPr>
            <p:ph type="body" idx="1"/>
          </p:nvPr>
        </p:nvSpPr>
        <p:spPr/>
        <p:txBody>
          <a:bodyPr/>
          <a:lstStyle/>
          <a:p>
            <a:r>
              <a:rPr lang="en-US" dirty="0"/>
              <a:t>Symmetric-key signatures</a:t>
            </a:r>
          </a:p>
          <a:p>
            <a:r>
              <a:rPr lang="en-US" dirty="0"/>
              <a:t>Public-key signatures</a:t>
            </a:r>
          </a:p>
          <a:p>
            <a:r>
              <a:rPr lang="en-US" dirty="0"/>
              <a:t>Message digests</a:t>
            </a:r>
          </a:p>
          <a:p>
            <a:r>
              <a:rPr lang="en-US" dirty="0"/>
              <a:t>The birthday attack</a:t>
            </a:r>
          </a:p>
        </p:txBody>
      </p:sp>
    </p:spTree>
    <p:extLst>
      <p:ext uri="{BB962C8B-B14F-4D97-AF65-F5344CB8AC3E}">
        <p14:creationId xmlns:p14="http://schemas.microsoft.com/office/powerpoint/2010/main" val="734427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Symmetric-Key Signatures (1 of 2)</a:t>
            </a:r>
          </a:p>
        </p:txBody>
      </p:sp>
      <p:sp>
        <p:nvSpPr>
          <p:cNvPr id="3" name="Text Placeholder 2"/>
          <p:cNvSpPr>
            <a:spLocks noGrp="1"/>
          </p:cNvSpPr>
          <p:nvPr>
            <p:ph type="body" idx="1"/>
          </p:nvPr>
        </p:nvSpPr>
        <p:spPr>
          <a:xfrm>
            <a:off x="457200" y="5819456"/>
            <a:ext cx="8229600" cy="456354"/>
          </a:xfrm>
        </p:spPr>
        <p:txBody>
          <a:bodyPr/>
          <a:lstStyle/>
          <a:p>
            <a:pPr algn="ctr"/>
            <a:r>
              <a:rPr lang="en-US" dirty="0"/>
              <a:t>Alice wants to send a message to her banker: a legend to keys and symbols</a:t>
            </a:r>
          </a:p>
        </p:txBody>
      </p:sp>
      <p:pic>
        <p:nvPicPr>
          <p:cNvPr id="5" name="Picture Placeholder 4" descr="Short Description:  &#10;&#10;A table provides keys and symbols.&#10;&#10;Long Description: &#10;&#10;The table has two columns and four sections.  The column headings are as follows from left to right. Term and Description. The table data are as follows.&#10;Term, A. Description, Alice, sender.&#10;Term, B. Description, Bob the Banker, recipient.&#10;Term, P. Description, Plaintext message Alice wants to send.&#10;Term, B B. Description, Big Brother, a trusted central authority.&#10;Term, t. Description, Timestamp, to ensure freshness.&#10;Term, R subscript A. Description, Random number chosen by Alice.&#10;• Symmetric key&#10;Term, K subscript A. Description, Alice’s secret key, analogous for K subscript B, K subscript B B, etcetera.&#10;Term, K subscript A, M. Description, Message M encrypted or decrypted with Alice’s secret key.&#10;• Asymmetric keys&#10;Term, D subscript A. Description, Alice’s private key, analogous for D subscript B, etcetera.&#10;Term, E subscript A. Description, Alice’s public key, analogous for E subscript B, etcetera.&#10;Term, D subscript A, M. Description, Message M encrypted or decrypted with Alice’s private key.&#10;Term, E subscript A, M. Description, Message M encrypted or decrypted with Alice’s public key.&#10;Digest&#10;Term, M D , P. Description, Message Digest of plaintext, P."/>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996269" y="1318729"/>
            <a:ext cx="5151462" cy="4270925"/>
          </a:xfrm>
        </p:spPr>
      </p:pic>
    </p:spTree>
    <p:extLst>
      <p:ext uri="{BB962C8B-B14F-4D97-AF65-F5344CB8AC3E}">
        <p14:creationId xmlns:p14="http://schemas.microsoft.com/office/powerpoint/2010/main" val="170581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Symmetric-Key Signatures (2 of 2)</a:t>
            </a:r>
          </a:p>
        </p:txBody>
      </p:sp>
      <p:sp>
        <p:nvSpPr>
          <p:cNvPr id="3" name="Text Placeholder 2"/>
          <p:cNvSpPr>
            <a:spLocks noGrp="1"/>
          </p:cNvSpPr>
          <p:nvPr>
            <p:ph type="body" idx="1"/>
          </p:nvPr>
        </p:nvSpPr>
        <p:spPr/>
        <p:txBody>
          <a:bodyPr/>
          <a:lstStyle/>
          <a:p>
            <a:pPr algn="ctr"/>
            <a:r>
              <a:rPr lang="en-US" dirty="0"/>
              <a:t>Digital signatures with Big Brother</a:t>
            </a:r>
          </a:p>
        </p:txBody>
      </p:sp>
      <p:pic>
        <p:nvPicPr>
          <p:cNvPr id="5" name="Picture Placeholder 4" descr="Figure 8-21. Digital signatures with Big Broth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0338" y="2414970"/>
            <a:ext cx="7303324" cy="1402043"/>
          </a:xfrm>
        </p:spPr>
      </p:pic>
    </p:spTree>
    <p:extLst>
      <p:ext uri="{BB962C8B-B14F-4D97-AF65-F5344CB8AC3E}">
        <p14:creationId xmlns:p14="http://schemas.microsoft.com/office/powerpoint/2010/main" val="1254139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Public-Key Signatures (1 of 2)</a:t>
            </a:r>
          </a:p>
        </p:txBody>
      </p:sp>
      <p:sp>
        <p:nvSpPr>
          <p:cNvPr id="3" name="Text Placeholder 2"/>
          <p:cNvSpPr>
            <a:spLocks noGrp="1"/>
          </p:cNvSpPr>
          <p:nvPr>
            <p:ph type="body" idx="1"/>
          </p:nvPr>
        </p:nvSpPr>
        <p:spPr/>
        <p:txBody>
          <a:bodyPr/>
          <a:lstStyle/>
          <a:p>
            <a:pPr algn="ctr"/>
            <a:r>
              <a:rPr lang="en-US" dirty="0"/>
              <a:t>Digital signatures using public-key cryptography</a:t>
            </a:r>
          </a:p>
        </p:txBody>
      </p:sp>
      <p:pic>
        <p:nvPicPr>
          <p:cNvPr id="5" name="Picture Placeholder 4" descr="Figure 8-22. Digital signatures using public-key cryptograph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25839" y="2138729"/>
            <a:ext cx="7892321" cy="2068912"/>
          </a:xfrm>
        </p:spPr>
      </p:pic>
    </p:spTree>
    <p:extLst>
      <p:ext uri="{BB962C8B-B14F-4D97-AF65-F5344CB8AC3E}">
        <p14:creationId xmlns:p14="http://schemas.microsoft.com/office/powerpoint/2010/main" val="1097789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Public-Key Signatures (2 of 2)</a:t>
            </a:r>
          </a:p>
        </p:txBody>
      </p:sp>
      <p:sp>
        <p:nvSpPr>
          <p:cNvPr id="3" name="Text Placeholder 2"/>
          <p:cNvSpPr>
            <a:spLocks noGrp="1"/>
          </p:cNvSpPr>
          <p:nvPr>
            <p:ph type="body" idx="1"/>
          </p:nvPr>
        </p:nvSpPr>
        <p:spPr/>
        <p:txBody>
          <a:bodyPr/>
          <a:lstStyle/>
          <a:p>
            <a:r>
              <a:rPr lang="en-US" dirty="0"/>
              <a:t>DSS criticisms</a:t>
            </a:r>
          </a:p>
          <a:p>
            <a:pPr lvl="1"/>
            <a:r>
              <a:rPr lang="en-US" dirty="0"/>
              <a:t>Too secret (NSA designed the protocol for using El Gamal)</a:t>
            </a:r>
          </a:p>
          <a:p>
            <a:pPr lvl="1"/>
            <a:r>
              <a:rPr lang="en-US" dirty="0"/>
              <a:t>Too slow (10 to 40 times slower than RSA for checking signatures)</a:t>
            </a:r>
          </a:p>
          <a:p>
            <a:pPr lvl="1"/>
            <a:r>
              <a:rPr lang="en-US" dirty="0"/>
              <a:t>Too new (El Gamal had not yet been thoroughly analyzed)</a:t>
            </a:r>
          </a:p>
          <a:p>
            <a:pPr lvl="1"/>
            <a:r>
              <a:rPr lang="en-US" dirty="0"/>
              <a:t>Too insecure (fixed 512-bit key)</a:t>
            </a:r>
          </a:p>
        </p:txBody>
      </p:sp>
    </p:spTree>
    <p:extLst>
      <p:ext uri="{BB962C8B-B14F-4D97-AF65-F5344CB8AC3E}">
        <p14:creationId xmlns:p14="http://schemas.microsoft.com/office/powerpoint/2010/main" val="624842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Digests (1 of 3)</a:t>
            </a:r>
          </a:p>
        </p:txBody>
      </p:sp>
      <p:sp>
        <p:nvSpPr>
          <p:cNvPr id="3" name="Text Placeholder 2"/>
          <p:cNvSpPr>
            <a:spLocks noGrp="1"/>
          </p:cNvSpPr>
          <p:nvPr>
            <p:ph type="body" idx="1"/>
          </p:nvPr>
        </p:nvSpPr>
        <p:spPr/>
        <p:txBody>
          <a:bodyPr/>
          <a:lstStyle/>
          <a:p>
            <a:r>
              <a:rPr lang="en-US" dirty="0"/>
              <a:t>Message digest properties</a:t>
            </a:r>
          </a:p>
          <a:p>
            <a:pPr lvl="1"/>
            <a:r>
              <a:rPr lang="en-US" dirty="0"/>
              <a:t>Given </a:t>
            </a:r>
            <a:r>
              <a:rPr lang="en-US" i="1" dirty="0"/>
              <a:t>P</a:t>
            </a:r>
            <a:r>
              <a:rPr lang="en-US" dirty="0"/>
              <a:t>, it is easy to compute </a:t>
            </a:r>
            <a:r>
              <a:rPr lang="en-US" i="1" dirty="0"/>
              <a:t>MD(P)</a:t>
            </a:r>
          </a:p>
          <a:p>
            <a:pPr lvl="1"/>
            <a:r>
              <a:rPr lang="en-US" dirty="0"/>
              <a:t>Given </a:t>
            </a:r>
            <a:r>
              <a:rPr lang="en-US" i="1" dirty="0"/>
              <a:t>MD(P)</a:t>
            </a:r>
            <a:r>
              <a:rPr lang="en-US" dirty="0"/>
              <a:t>, it is effectively impossible to find </a:t>
            </a:r>
            <a:r>
              <a:rPr lang="en-US" i="1" dirty="0"/>
              <a:t>P</a:t>
            </a:r>
          </a:p>
          <a:p>
            <a:pPr lvl="1"/>
            <a:r>
              <a:rPr lang="en-US" dirty="0"/>
              <a:t>Given </a:t>
            </a:r>
            <a:r>
              <a:rPr lang="en-US" i="1" dirty="0"/>
              <a:t>P</a:t>
            </a:r>
            <a:r>
              <a:rPr lang="en-US" dirty="0"/>
              <a:t>, no one can find </a:t>
            </a:r>
            <a:r>
              <a:rPr lang="en-US" i="1" dirty="0" err="1"/>
              <a:t>P</a:t>
            </a:r>
            <a:r>
              <a:rPr lang="en-US" i="1" baseline="30000" dirty="0" err="1"/>
              <a:t>v</a:t>
            </a:r>
            <a:r>
              <a:rPr lang="en-US" dirty="0"/>
              <a:t> such that </a:t>
            </a:r>
            <a:r>
              <a:rPr lang="en-US" i="1" dirty="0"/>
              <a:t>MD(</a:t>
            </a:r>
            <a:r>
              <a:rPr lang="en-US" i="1" dirty="0" err="1"/>
              <a:t>P</a:t>
            </a:r>
            <a:r>
              <a:rPr lang="en-US" i="1" baseline="30000" dirty="0" err="1"/>
              <a:t>v</a:t>
            </a:r>
            <a:r>
              <a:rPr lang="en-US" i="1" dirty="0"/>
              <a:t>) = MD(P)</a:t>
            </a:r>
          </a:p>
          <a:p>
            <a:pPr lvl="1"/>
            <a:r>
              <a:rPr lang="en-US" dirty="0"/>
              <a:t>A change to the input of even 1 bit produces a very different output</a:t>
            </a:r>
          </a:p>
        </p:txBody>
      </p:sp>
    </p:spTree>
    <p:extLst>
      <p:ext uri="{BB962C8B-B14F-4D97-AF65-F5344CB8AC3E}">
        <p14:creationId xmlns:p14="http://schemas.microsoft.com/office/powerpoint/2010/main" val="3504759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Digests (2 of 3)</a:t>
            </a:r>
          </a:p>
        </p:txBody>
      </p:sp>
      <p:sp>
        <p:nvSpPr>
          <p:cNvPr id="6" name="Text Placeholder 5"/>
          <p:cNvSpPr>
            <a:spLocks noGrp="1"/>
          </p:cNvSpPr>
          <p:nvPr>
            <p:ph type="body" idx="1"/>
          </p:nvPr>
        </p:nvSpPr>
        <p:spPr/>
        <p:txBody>
          <a:bodyPr/>
          <a:lstStyle/>
          <a:p>
            <a:pPr algn="ctr"/>
            <a:r>
              <a:rPr lang="en-US" dirty="0"/>
              <a:t>Digital signatures using message digests</a:t>
            </a:r>
          </a:p>
        </p:txBody>
      </p:sp>
      <p:pic>
        <p:nvPicPr>
          <p:cNvPr id="3" name="Picture Placeholder 2" descr="Figure 8-23. Digital signatures using message diges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78419" y="1872652"/>
            <a:ext cx="6587161" cy="2396090"/>
          </a:xfrm>
        </p:spPr>
      </p:pic>
    </p:spTree>
    <p:extLst>
      <p:ext uri="{BB962C8B-B14F-4D97-AF65-F5344CB8AC3E}">
        <p14:creationId xmlns:p14="http://schemas.microsoft.com/office/powerpoint/2010/main" val="730420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Digests (3 of 3)</a:t>
            </a:r>
          </a:p>
        </p:txBody>
      </p:sp>
      <p:sp>
        <p:nvSpPr>
          <p:cNvPr id="6" name="Text Placeholder 5"/>
          <p:cNvSpPr>
            <a:spLocks noGrp="1"/>
          </p:cNvSpPr>
          <p:nvPr>
            <p:ph type="body" idx="1"/>
          </p:nvPr>
        </p:nvSpPr>
        <p:spPr/>
        <p:txBody>
          <a:bodyPr/>
          <a:lstStyle/>
          <a:p>
            <a:pPr algn="ctr"/>
            <a:r>
              <a:rPr lang="en-US" dirty="0"/>
              <a:t>Use of SHA-1 and RSA for signing </a:t>
            </a:r>
            <a:r>
              <a:rPr lang="en-US" dirty="0" err="1"/>
              <a:t>nonsecret</a:t>
            </a:r>
            <a:r>
              <a:rPr lang="en-US" dirty="0"/>
              <a:t> messages</a:t>
            </a:r>
          </a:p>
        </p:txBody>
      </p:sp>
      <p:pic>
        <p:nvPicPr>
          <p:cNvPr id="3" name="Picture Placeholder 2" descr="Figure 8-24. Use of SHA-1 and RSA for signing nonsecret messag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5839" y="1963128"/>
            <a:ext cx="7892321" cy="2102853"/>
          </a:xfrm>
        </p:spPr>
      </p:pic>
    </p:spTree>
    <p:extLst>
      <p:ext uri="{BB962C8B-B14F-4D97-AF65-F5344CB8AC3E}">
        <p14:creationId xmlns:p14="http://schemas.microsoft.com/office/powerpoint/2010/main" val="1842760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Public Keys (1 of 2) </a:t>
            </a:r>
          </a:p>
        </p:txBody>
      </p:sp>
      <p:sp>
        <p:nvSpPr>
          <p:cNvPr id="4" name="Text Placeholder 3"/>
          <p:cNvSpPr>
            <a:spLocks noGrp="1"/>
          </p:cNvSpPr>
          <p:nvPr>
            <p:ph type="body" idx="1"/>
          </p:nvPr>
        </p:nvSpPr>
        <p:spPr/>
        <p:txBody>
          <a:bodyPr/>
          <a:lstStyle/>
          <a:p>
            <a:pPr algn="ctr"/>
            <a:r>
              <a:rPr lang="en-US" dirty="0"/>
              <a:t>A way for Trudy to subvert public-key encryption</a:t>
            </a:r>
          </a:p>
        </p:txBody>
      </p:sp>
      <p:pic>
        <p:nvPicPr>
          <p:cNvPr id="3" name="Picture Placeholder 2" descr="Figure 8-25. A way for Trudy to subvert public-key encryp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3087" y="2524623"/>
            <a:ext cx="7537825" cy="1400927"/>
          </a:xfrm>
        </p:spPr>
      </p:pic>
    </p:spTree>
    <p:extLst>
      <p:ext uri="{BB962C8B-B14F-4D97-AF65-F5344CB8AC3E}">
        <p14:creationId xmlns:p14="http://schemas.microsoft.com/office/powerpoint/2010/main" val="132844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of Public Keys (2 of 2) </a:t>
            </a:r>
          </a:p>
        </p:txBody>
      </p:sp>
      <p:sp>
        <p:nvSpPr>
          <p:cNvPr id="3" name="Text Placeholder 2"/>
          <p:cNvSpPr>
            <a:spLocks noGrp="1"/>
          </p:cNvSpPr>
          <p:nvPr>
            <p:ph type="body" idx="1"/>
          </p:nvPr>
        </p:nvSpPr>
        <p:spPr/>
        <p:txBody>
          <a:bodyPr/>
          <a:lstStyle/>
          <a:p>
            <a:r>
              <a:rPr lang="en-US" dirty="0"/>
              <a:t>Certificates</a:t>
            </a:r>
          </a:p>
          <a:p>
            <a:r>
              <a:rPr lang="en-US" dirty="0"/>
              <a:t>X.509</a:t>
            </a:r>
          </a:p>
          <a:p>
            <a:r>
              <a:rPr lang="en-US" dirty="0"/>
              <a:t>Public key infrastructures </a:t>
            </a:r>
          </a:p>
        </p:txBody>
      </p:sp>
    </p:spTree>
    <p:extLst>
      <p:ext uri="{BB962C8B-B14F-4D97-AF65-F5344CB8AC3E}">
        <p14:creationId xmlns:p14="http://schemas.microsoft.com/office/powerpoint/2010/main" val="104639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Attack Principles</a:t>
            </a:r>
          </a:p>
        </p:txBody>
      </p:sp>
      <p:sp>
        <p:nvSpPr>
          <p:cNvPr id="5" name="Text Placeholder 4"/>
          <p:cNvSpPr>
            <a:spLocks noGrp="1"/>
          </p:cNvSpPr>
          <p:nvPr>
            <p:ph type="body" idx="1"/>
          </p:nvPr>
        </p:nvSpPr>
        <p:spPr/>
        <p:txBody>
          <a:bodyPr/>
          <a:lstStyle/>
          <a:p>
            <a:r>
              <a:rPr lang="en-US" dirty="0"/>
              <a:t>Attacker perspective on system security</a:t>
            </a:r>
          </a:p>
          <a:p>
            <a:pPr lvl="1"/>
            <a:r>
              <a:rPr lang="en-US" dirty="0"/>
              <a:t>Set of challenges to solve in order to reach their objectives</a:t>
            </a:r>
          </a:p>
          <a:p>
            <a:r>
              <a:rPr lang="en-US" dirty="0"/>
              <a:t>Multiple ways to violate confidentiality, integrity, availability</a:t>
            </a:r>
          </a:p>
          <a:p>
            <a:r>
              <a:rPr lang="en-US" dirty="0"/>
              <a:t>Steps and approaches attackers may use</a:t>
            </a:r>
          </a:p>
          <a:p>
            <a:pPr lvl="1"/>
            <a:r>
              <a:rPr lang="en-US" dirty="0"/>
              <a:t>Reconnaissance</a:t>
            </a:r>
          </a:p>
          <a:p>
            <a:pPr lvl="1"/>
            <a:r>
              <a:rPr lang="en-US" dirty="0"/>
              <a:t>Sniffing and snooping</a:t>
            </a:r>
          </a:p>
          <a:p>
            <a:pPr lvl="1"/>
            <a:r>
              <a:rPr lang="en-US" dirty="0"/>
              <a:t>Spoofing</a:t>
            </a:r>
          </a:p>
          <a:p>
            <a:pPr lvl="1"/>
            <a:r>
              <a:rPr lang="en-US" dirty="0"/>
              <a:t>Disruption (DoS [Denial of Service] attacks)</a:t>
            </a:r>
          </a:p>
        </p:txBody>
      </p:sp>
    </p:spTree>
    <p:extLst>
      <p:ext uri="{BB962C8B-B14F-4D97-AF65-F5344CB8AC3E}">
        <p14:creationId xmlns:p14="http://schemas.microsoft.com/office/powerpoint/2010/main" val="15653583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Certificates</a:t>
            </a:r>
          </a:p>
        </p:txBody>
      </p:sp>
      <p:sp>
        <p:nvSpPr>
          <p:cNvPr id="5" name="Text Placeholder 4"/>
          <p:cNvSpPr>
            <a:spLocks noGrp="1"/>
          </p:cNvSpPr>
          <p:nvPr>
            <p:ph type="body" idx="1"/>
          </p:nvPr>
        </p:nvSpPr>
        <p:spPr/>
        <p:txBody>
          <a:bodyPr/>
          <a:lstStyle/>
          <a:p>
            <a:pPr algn="ctr"/>
            <a:r>
              <a:rPr lang="en-US"/>
              <a:t>A </a:t>
            </a:r>
            <a:r>
              <a:rPr lang="en-US" dirty="0"/>
              <a:t>possible certificate and its </a:t>
            </a:r>
            <a:r>
              <a:rPr lang="en-US"/>
              <a:t>signed hash</a:t>
            </a:r>
            <a:endParaRPr lang="en-US" dirty="0"/>
          </a:p>
        </p:txBody>
      </p:sp>
      <p:pic>
        <p:nvPicPr>
          <p:cNvPr id="7" name="Picture Placeholder 6" descr="Short Description:  &#10;&#10;A table displays possible certificate and its signed hash.&#10;&#10;Long Description:  &#10;&#10;The table data are as follows.&#10;I hereby certify that the public key.&#10;Indent Indent 1 9 8 3 6 A 8 B 0 3 0 3 0 C F 8 3 7 3 7 E 3 8 3 7 8 3 7 F C 3 s 8 7 0 9 2 8 2 7 2 6 2 6 4 3 F F A 8 2 7 1 0 3 8 2 8 2 8 2 8 2 A.&#10;belongs to.&#10;Indent Rober t John Smith&#10;Indent 1 2 3 4 5 University Avenue.&#10;Indent Berkeley, C A 9 4 7 0 2.&#10;Indent Birthday: July 4, 19 58.&#10;Email colon b o b at superdupernet dot c o m.&#10;A note at the bottom of table reads, S H A 2 hash of the above certificate signed with the C A’s private key.&#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21647" y="1933894"/>
            <a:ext cx="8365153" cy="2685059"/>
          </a:xfrm>
        </p:spPr>
      </p:pic>
    </p:spTree>
    <p:extLst>
      <p:ext uri="{BB962C8B-B14F-4D97-AF65-F5344CB8AC3E}">
        <p14:creationId xmlns:p14="http://schemas.microsoft.com/office/powerpoint/2010/main" val="236430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X.509</a:t>
            </a:r>
          </a:p>
        </p:txBody>
      </p:sp>
      <p:sp>
        <p:nvSpPr>
          <p:cNvPr id="5" name="Text Placeholder 4"/>
          <p:cNvSpPr>
            <a:spLocks noGrp="1"/>
          </p:cNvSpPr>
          <p:nvPr>
            <p:ph type="body" idx="1"/>
          </p:nvPr>
        </p:nvSpPr>
        <p:spPr/>
        <p:txBody>
          <a:bodyPr/>
          <a:lstStyle/>
          <a:p>
            <a:pPr algn="ctr"/>
            <a:r>
              <a:rPr lang="en-US" dirty="0"/>
              <a:t>The basic fields of an X.509 certificate</a:t>
            </a:r>
          </a:p>
        </p:txBody>
      </p:sp>
      <p:pic>
        <p:nvPicPr>
          <p:cNvPr id="7" name="Picture Placeholder 6" descr="Short Description: &#10;&#10;A table provides the basic fields of an X dot 509 certificate.&#10;&#10;Long Description: &#10;&#10;The table has two columns and eleven rows.  The column headings are as follows from left to right. Field and Meaning. The table data are as follows.&#10;Row 1. Field, Version. Meaning, Which version of X dot 509.&#10;Row 2. Field, Serial number. Meaning, This number plus the C A’s name uniquely identifies the certificate.&#10;Row 3. Field, Signature algorithm. Meaning, The algorithm used to sign the certificate&#10;Row 4. Field, Issuer X dot 500 name of the C A.&#10;Row 5. Field, Validity period. Meaning, The star ting and ending times of the validity period.&#10;Row 6. Field, Subject name. Meaning, The entity whose key is being certified.&#10;Row 7. Field, Public key. Meaning, The subject’s public key and the I D of the algorithm using it.&#10;Row 8. Field, Issuer ID. Meaning, An optional I D uniquely identifying the certificate’s issuer.&#10;Row 9. Field, Subject ID. Meaning, An optional I D uniquely identifying the certificate’s subject.&#10;Row 10. Field, Extensions. Meaning, Many extensions have been defined.&#10;Row 11. Field, Signature. Meaning, The certificate’s signature, signed by the C A’s private key.&#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74457" y="1401098"/>
            <a:ext cx="8395085" cy="3860513"/>
          </a:xfrm>
        </p:spPr>
      </p:pic>
    </p:spTree>
    <p:extLst>
      <p:ext uri="{BB962C8B-B14F-4D97-AF65-F5344CB8AC3E}">
        <p14:creationId xmlns:p14="http://schemas.microsoft.com/office/powerpoint/2010/main" val="3911956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Infrastructures </a:t>
            </a:r>
          </a:p>
        </p:txBody>
      </p:sp>
      <p:sp>
        <p:nvSpPr>
          <p:cNvPr id="7" name="Text Placeholder 6" descr="Figure 8-28. (a) A hierarchical PKI. (b) A chain of certificates.&#10;"/>
          <p:cNvSpPr>
            <a:spLocks noGrp="1"/>
          </p:cNvSpPr>
          <p:nvPr>
            <p:ph type="body" idx="1"/>
          </p:nvPr>
        </p:nvSpPr>
        <p:spPr/>
        <p:txBody>
          <a:bodyPr/>
          <a:lstStyle/>
          <a:p>
            <a:pPr algn="ctr"/>
            <a:r>
              <a:rPr lang="en-US" dirty="0"/>
              <a:t>(a) A hierarchical PKI. (b) A chain of certificates.</a:t>
            </a:r>
          </a:p>
        </p:txBody>
      </p:sp>
      <p:pic>
        <p:nvPicPr>
          <p:cNvPr id="3" name="Picture Placeholder 2" descr="Figure 8-28. (a) A hierarchical PKI. (b) A chain of certificat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3275" y="1492918"/>
            <a:ext cx="7697449" cy="3764989"/>
          </a:xfrm>
        </p:spPr>
      </p:pic>
    </p:spTree>
    <p:extLst>
      <p:ext uri="{BB962C8B-B14F-4D97-AF65-F5344CB8AC3E}">
        <p14:creationId xmlns:p14="http://schemas.microsoft.com/office/powerpoint/2010/main" val="3630845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Protocols</a:t>
            </a:r>
          </a:p>
        </p:txBody>
      </p:sp>
      <p:sp>
        <p:nvSpPr>
          <p:cNvPr id="3" name="Text Placeholder 2"/>
          <p:cNvSpPr>
            <a:spLocks noGrp="1"/>
          </p:cNvSpPr>
          <p:nvPr>
            <p:ph type="body" idx="1"/>
          </p:nvPr>
        </p:nvSpPr>
        <p:spPr/>
        <p:txBody>
          <a:bodyPr/>
          <a:lstStyle/>
          <a:p>
            <a:r>
              <a:rPr lang="en-US" dirty="0"/>
              <a:t>Authentication based on a shared secret key</a:t>
            </a:r>
          </a:p>
          <a:p>
            <a:r>
              <a:rPr lang="en-US" dirty="0"/>
              <a:t>Establishing a shared key: the Diffie-Hellman key exchange</a:t>
            </a:r>
          </a:p>
          <a:p>
            <a:r>
              <a:rPr lang="en-US" dirty="0"/>
              <a:t>Authentication using a key distribution center</a:t>
            </a:r>
          </a:p>
          <a:p>
            <a:r>
              <a:rPr lang="en-US" dirty="0"/>
              <a:t>Authentication using Kerberos</a:t>
            </a:r>
          </a:p>
          <a:p>
            <a:r>
              <a:rPr lang="en-US" dirty="0"/>
              <a:t>Authentication using public-key cryptography</a:t>
            </a:r>
          </a:p>
        </p:txBody>
      </p:sp>
    </p:spTree>
    <p:extLst>
      <p:ext uri="{BB962C8B-B14F-4D97-AF65-F5344CB8AC3E}">
        <p14:creationId xmlns:p14="http://schemas.microsoft.com/office/powerpoint/2010/main" val="2037866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(1 of 7)</a:t>
            </a:r>
          </a:p>
        </p:txBody>
      </p:sp>
      <p:sp>
        <p:nvSpPr>
          <p:cNvPr id="3" name="Text Placeholder 2"/>
          <p:cNvSpPr>
            <a:spLocks noGrp="1"/>
          </p:cNvSpPr>
          <p:nvPr>
            <p:ph type="body" idx="1"/>
          </p:nvPr>
        </p:nvSpPr>
        <p:spPr/>
        <p:txBody>
          <a:bodyPr/>
          <a:lstStyle/>
          <a:p>
            <a:r>
              <a:rPr lang="en-US" dirty="0"/>
              <a:t>Notation for discussing protocols</a:t>
            </a:r>
          </a:p>
          <a:p>
            <a:pPr lvl="1"/>
            <a:r>
              <a:rPr lang="en-US" i="1" dirty="0"/>
              <a:t>A</a:t>
            </a:r>
            <a:r>
              <a:rPr lang="en-US" dirty="0"/>
              <a:t>, </a:t>
            </a:r>
            <a:r>
              <a:rPr lang="en-US" i="1" dirty="0"/>
              <a:t>B</a:t>
            </a:r>
            <a:r>
              <a:rPr lang="en-US" dirty="0"/>
              <a:t> are the identities of Alice and Bob</a:t>
            </a:r>
          </a:p>
          <a:p>
            <a:pPr lvl="1"/>
            <a:r>
              <a:rPr lang="en-US" i="1" dirty="0"/>
              <a:t>R</a:t>
            </a:r>
            <a:r>
              <a:rPr lang="en-US" i="1" baseline="-25000" dirty="0"/>
              <a:t>i</a:t>
            </a:r>
            <a:r>
              <a:rPr lang="en-US" dirty="0"/>
              <a:t>’s are the challenges, where </a:t>
            </a:r>
            <a:r>
              <a:rPr lang="en-US" i="1" dirty="0"/>
              <a:t>i</a:t>
            </a:r>
            <a:r>
              <a:rPr lang="en-US" dirty="0"/>
              <a:t> identifies the challenger</a:t>
            </a:r>
          </a:p>
          <a:p>
            <a:pPr lvl="1"/>
            <a:r>
              <a:rPr lang="en-US" i="1" dirty="0"/>
              <a:t>K</a:t>
            </a:r>
            <a:r>
              <a:rPr lang="en-US" i="1" baseline="-25000" dirty="0"/>
              <a:t>i</a:t>
            </a:r>
            <a:r>
              <a:rPr lang="en-US" dirty="0"/>
              <a:t>’s are keys, where </a:t>
            </a:r>
            <a:r>
              <a:rPr lang="en-US" i="1" dirty="0"/>
              <a:t>i</a:t>
            </a:r>
            <a:r>
              <a:rPr lang="en-US" dirty="0"/>
              <a:t> indicates the owner</a:t>
            </a:r>
          </a:p>
          <a:p>
            <a:pPr lvl="1"/>
            <a:r>
              <a:rPr lang="en-US" i="1" dirty="0"/>
              <a:t>K</a:t>
            </a:r>
            <a:r>
              <a:rPr lang="en-US" i="1" baseline="-25000" dirty="0"/>
              <a:t>S</a:t>
            </a:r>
            <a:r>
              <a:rPr lang="en-US" dirty="0"/>
              <a:t> is the session key</a:t>
            </a:r>
          </a:p>
        </p:txBody>
      </p:sp>
    </p:spTree>
    <p:extLst>
      <p:ext uri="{BB962C8B-B14F-4D97-AF65-F5344CB8AC3E}">
        <p14:creationId xmlns:p14="http://schemas.microsoft.com/office/powerpoint/2010/main" val="412773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(2 of 7)</a:t>
            </a:r>
          </a:p>
        </p:txBody>
      </p:sp>
      <p:sp>
        <p:nvSpPr>
          <p:cNvPr id="3" name="Text Placeholder 2"/>
          <p:cNvSpPr>
            <a:spLocks noGrp="1"/>
          </p:cNvSpPr>
          <p:nvPr>
            <p:ph type="body" idx="1"/>
          </p:nvPr>
        </p:nvSpPr>
        <p:spPr/>
        <p:txBody>
          <a:bodyPr/>
          <a:lstStyle/>
          <a:p>
            <a:pPr algn="ctr"/>
            <a:r>
              <a:rPr lang="en-US" dirty="0"/>
              <a:t>Two-way authentication using a challenge-response protocol</a:t>
            </a:r>
          </a:p>
        </p:txBody>
      </p:sp>
      <p:pic>
        <p:nvPicPr>
          <p:cNvPr id="4" name="Picture Placeholder 3" descr="Figure 8-29. Two-way authentication using a challenge-response protoco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6422" y="1378734"/>
            <a:ext cx="6891155" cy="3684010"/>
          </a:xfrm>
        </p:spPr>
      </p:pic>
    </p:spTree>
    <p:extLst>
      <p:ext uri="{BB962C8B-B14F-4D97-AF65-F5344CB8AC3E}">
        <p14:creationId xmlns:p14="http://schemas.microsoft.com/office/powerpoint/2010/main" val="2097710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(3 of 7)</a:t>
            </a:r>
          </a:p>
        </p:txBody>
      </p:sp>
      <p:sp>
        <p:nvSpPr>
          <p:cNvPr id="3" name="Text Placeholder 2"/>
          <p:cNvSpPr>
            <a:spLocks noGrp="1"/>
          </p:cNvSpPr>
          <p:nvPr>
            <p:ph type="body" idx="1"/>
          </p:nvPr>
        </p:nvSpPr>
        <p:spPr/>
        <p:txBody>
          <a:bodyPr/>
          <a:lstStyle/>
          <a:p>
            <a:pPr algn="ctr"/>
            <a:r>
              <a:rPr lang="en-US" dirty="0"/>
              <a:t>A shortened two-way authentication protocol</a:t>
            </a:r>
          </a:p>
        </p:txBody>
      </p:sp>
      <p:pic>
        <p:nvPicPr>
          <p:cNvPr id="4" name="Picture Placeholder 3" descr="Figure 8-30. A shortened two-way authentication protoco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45564" y="1498655"/>
            <a:ext cx="7052872" cy="3770463"/>
          </a:xfrm>
        </p:spPr>
      </p:pic>
    </p:spTree>
    <p:extLst>
      <p:ext uri="{BB962C8B-B14F-4D97-AF65-F5344CB8AC3E}">
        <p14:creationId xmlns:p14="http://schemas.microsoft.com/office/powerpoint/2010/main" val="2890865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(4 of 7)</a:t>
            </a:r>
          </a:p>
        </p:txBody>
      </p:sp>
      <p:sp>
        <p:nvSpPr>
          <p:cNvPr id="3" name="Text Placeholder 2"/>
          <p:cNvSpPr>
            <a:spLocks noGrp="1"/>
          </p:cNvSpPr>
          <p:nvPr>
            <p:ph type="body" idx="1"/>
          </p:nvPr>
        </p:nvSpPr>
        <p:spPr/>
        <p:txBody>
          <a:bodyPr/>
          <a:lstStyle/>
          <a:p>
            <a:pPr algn="ctr"/>
            <a:r>
              <a:rPr lang="en-US" dirty="0"/>
              <a:t>The reflection attack</a:t>
            </a:r>
          </a:p>
        </p:txBody>
      </p:sp>
      <p:pic>
        <p:nvPicPr>
          <p:cNvPr id="4" name="Picture Placeholder 3" descr="Figure 8-31. The reflection atta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78108" y="1712517"/>
            <a:ext cx="7187784" cy="3168208"/>
          </a:xfrm>
        </p:spPr>
      </p:pic>
    </p:spTree>
    <p:extLst>
      <p:ext uri="{BB962C8B-B14F-4D97-AF65-F5344CB8AC3E}">
        <p14:creationId xmlns:p14="http://schemas.microsoft.com/office/powerpoint/2010/main" val="3102812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(5 of 7)</a:t>
            </a:r>
          </a:p>
        </p:txBody>
      </p:sp>
      <p:sp>
        <p:nvSpPr>
          <p:cNvPr id="3" name="Text Placeholder 2"/>
          <p:cNvSpPr>
            <a:spLocks noGrp="1"/>
          </p:cNvSpPr>
          <p:nvPr>
            <p:ph type="body" idx="1"/>
          </p:nvPr>
        </p:nvSpPr>
        <p:spPr/>
        <p:txBody>
          <a:bodyPr/>
          <a:lstStyle/>
          <a:p>
            <a:r>
              <a:rPr lang="en-US" dirty="0"/>
              <a:t>General design rules</a:t>
            </a:r>
          </a:p>
          <a:p>
            <a:pPr lvl="1"/>
            <a:r>
              <a:rPr lang="en-US" dirty="0"/>
              <a:t>Have the initiator prove who she is before the responder has to</a:t>
            </a:r>
          </a:p>
          <a:p>
            <a:pPr lvl="1"/>
            <a:r>
              <a:rPr lang="en-US" dirty="0"/>
              <a:t>Have the initiator and responder use different keys for proof, even if this means having two shared keys, </a:t>
            </a:r>
            <a:r>
              <a:rPr lang="en-US" i="1" dirty="0"/>
              <a:t>K</a:t>
            </a:r>
            <a:r>
              <a:rPr lang="en-US" i="1" baseline="-25000" dirty="0"/>
              <a:t>AB</a:t>
            </a:r>
            <a:r>
              <a:rPr lang="en-US" dirty="0"/>
              <a:t> and </a:t>
            </a:r>
            <a:r>
              <a:rPr lang="en-US" i="1" dirty="0"/>
              <a:t>K</a:t>
            </a:r>
            <a:r>
              <a:rPr lang="en-US" i="1" baseline="40000" dirty="0"/>
              <a:t>I</a:t>
            </a:r>
            <a:r>
              <a:rPr lang="en-US" i="1" baseline="-25000" dirty="0"/>
              <a:t>AB</a:t>
            </a:r>
          </a:p>
          <a:p>
            <a:pPr lvl="1"/>
            <a:r>
              <a:rPr lang="en-US" dirty="0"/>
              <a:t>Have the initiator and responder draw their challenges from different sets</a:t>
            </a:r>
          </a:p>
          <a:p>
            <a:pPr lvl="1"/>
            <a:r>
              <a:rPr lang="en-US" dirty="0"/>
              <a:t>Make the protocol resistant to attacks involving a second parallel session in which information obtained in one session is used in a different one</a:t>
            </a:r>
          </a:p>
        </p:txBody>
      </p:sp>
    </p:spTree>
    <p:extLst>
      <p:ext uri="{BB962C8B-B14F-4D97-AF65-F5344CB8AC3E}">
        <p14:creationId xmlns:p14="http://schemas.microsoft.com/office/powerpoint/2010/main" val="582314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(6 of 7)</a:t>
            </a:r>
          </a:p>
        </p:txBody>
      </p:sp>
      <p:sp>
        <p:nvSpPr>
          <p:cNvPr id="3" name="Text Placeholder 2"/>
          <p:cNvSpPr>
            <a:spLocks noGrp="1"/>
          </p:cNvSpPr>
          <p:nvPr>
            <p:ph type="body" idx="1"/>
          </p:nvPr>
        </p:nvSpPr>
        <p:spPr>
          <a:xfrm>
            <a:off x="457200" y="5668955"/>
            <a:ext cx="8229600" cy="400383"/>
          </a:xfrm>
        </p:spPr>
        <p:txBody>
          <a:bodyPr/>
          <a:lstStyle/>
          <a:p>
            <a:pPr algn="ctr"/>
            <a:r>
              <a:rPr lang="en-US" dirty="0"/>
              <a:t>A reflection attack on the protocol of Fig. 8-29</a:t>
            </a:r>
          </a:p>
        </p:txBody>
      </p:sp>
      <p:pic>
        <p:nvPicPr>
          <p:cNvPr id="4" name="Picture Placeholder 3" descr="Figure 8-32. A reflection attack on the protocol of Fig. 8-29."/>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62331" y="1513616"/>
            <a:ext cx="4819338" cy="3937122"/>
          </a:xfrm>
        </p:spPr>
      </p:pic>
    </p:spTree>
    <p:extLst>
      <p:ext uri="{BB962C8B-B14F-4D97-AF65-F5344CB8AC3E}">
        <p14:creationId xmlns:p14="http://schemas.microsoft.com/office/powerpoint/2010/main" val="384031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Threats to Solutions</a:t>
            </a:r>
          </a:p>
        </p:txBody>
      </p:sp>
      <p:sp>
        <p:nvSpPr>
          <p:cNvPr id="5" name="Text Placeholder 4"/>
          <p:cNvSpPr>
            <a:spLocks noGrp="1"/>
          </p:cNvSpPr>
          <p:nvPr>
            <p:ph type="body" idx="1"/>
          </p:nvPr>
        </p:nvSpPr>
        <p:spPr/>
        <p:txBody>
          <a:bodyPr/>
          <a:lstStyle/>
          <a:p>
            <a:r>
              <a:rPr lang="en-US" dirty="0"/>
              <a:t>Determining what to do about attackers’ moves</a:t>
            </a:r>
          </a:p>
          <a:p>
            <a:pPr lvl="1"/>
            <a:r>
              <a:rPr lang="en-US" dirty="0"/>
              <a:t>Monitor the network</a:t>
            </a:r>
          </a:p>
          <a:p>
            <a:pPr lvl="1"/>
            <a:r>
              <a:rPr lang="en-US" dirty="0"/>
              <a:t>Address the systems-related issues of data confidentiality</a:t>
            </a:r>
          </a:p>
          <a:p>
            <a:pPr lvl="1"/>
            <a:r>
              <a:rPr lang="en-US" dirty="0"/>
              <a:t>Consider symmetric and public key cryptography</a:t>
            </a:r>
          </a:p>
          <a:p>
            <a:pPr lvl="1"/>
            <a:r>
              <a:rPr lang="en-US" dirty="0"/>
              <a:t>Consider digital signatures and key management</a:t>
            </a:r>
          </a:p>
          <a:p>
            <a:pPr lvl="1"/>
            <a:r>
              <a:rPr lang="en-US" dirty="0"/>
              <a:t>Look at the fundamental problem of secure authentication</a:t>
            </a:r>
          </a:p>
          <a:p>
            <a:pPr lvl="1"/>
            <a:r>
              <a:rPr lang="en-US" dirty="0"/>
              <a:t>Review network technologies providing communication security</a:t>
            </a:r>
          </a:p>
          <a:p>
            <a:pPr lvl="1"/>
            <a:r>
              <a:rPr lang="en-US" dirty="0"/>
              <a:t>Understand the problem of email security</a:t>
            </a:r>
          </a:p>
          <a:p>
            <a:pPr lvl="1"/>
            <a:r>
              <a:rPr lang="en-US" dirty="0"/>
              <a:t>Review security in the wider Web domain</a:t>
            </a:r>
          </a:p>
          <a:p>
            <a:pPr lvl="1"/>
            <a:r>
              <a:rPr lang="en-US" dirty="0"/>
              <a:t>Understand social issues regarding security</a:t>
            </a:r>
          </a:p>
        </p:txBody>
      </p:sp>
    </p:spTree>
    <p:extLst>
      <p:ext uri="{BB962C8B-B14F-4D97-AF65-F5344CB8AC3E}">
        <p14:creationId xmlns:p14="http://schemas.microsoft.com/office/powerpoint/2010/main" val="565835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Based on a Shared Secret Key (7 of 7)</a:t>
            </a:r>
          </a:p>
        </p:txBody>
      </p:sp>
      <p:sp>
        <p:nvSpPr>
          <p:cNvPr id="3" name="Text Placeholder 2"/>
          <p:cNvSpPr>
            <a:spLocks noGrp="1"/>
          </p:cNvSpPr>
          <p:nvPr>
            <p:ph type="body" idx="1"/>
          </p:nvPr>
        </p:nvSpPr>
        <p:spPr/>
        <p:txBody>
          <a:bodyPr/>
          <a:lstStyle/>
          <a:p>
            <a:pPr algn="ctr"/>
            <a:r>
              <a:rPr lang="en-US" dirty="0"/>
              <a:t>Authentication using </a:t>
            </a:r>
            <a:r>
              <a:rPr lang="en-US" dirty="0" err="1"/>
              <a:t>HMACs</a:t>
            </a:r>
            <a:endParaRPr lang="en-US" dirty="0"/>
          </a:p>
        </p:txBody>
      </p:sp>
      <p:pic>
        <p:nvPicPr>
          <p:cNvPr id="4" name="Picture Placeholder 3" descr="Figure 8-33. Authentication using HMAC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6885" y="1629089"/>
            <a:ext cx="7262734" cy="3193029"/>
          </a:xfrm>
        </p:spPr>
      </p:pic>
    </p:spTree>
    <p:extLst>
      <p:ext uri="{BB962C8B-B14F-4D97-AF65-F5344CB8AC3E}">
        <p14:creationId xmlns:p14="http://schemas.microsoft.com/office/powerpoint/2010/main" val="3071591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a Shared Key: The Diffie-Hellman Key Exchange (1 of 2)</a:t>
            </a:r>
          </a:p>
        </p:txBody>
      </p:sp>
      <p:sp>
        <p:nvSpPr>
          <p:cNvPr id="5" name="Text Placeholder 4"/>
          <p:cNvSpPr>
            <a:spLocks noGrp="1"/>
          </p:cNvSpPr>
          <p:nvPr>
            <p:ph type="body" idx="1"/>
          </p:nvPr>
        </p:nvSpPr>
        <p:spPr>
          <a:xfrm>
            <a:off x="457200" y="5471410"/>
            <a:ext cx="8229600" cy="597928"/>
          </a:xfrm>
        </p:spPr>
        <p:txBody>
          <a:bodyPr/>
          <a:lstStyle/>
          <a:p>
            <a:pPr algn="ctr"/>
            <a:r>
              <a:rPr lang="en-US" dirty="0"/>
              <a:t>The Diffie-Hellman key exchange</a:t>
            </a:r>
          </a:p>
        </p:txBody>
      </p:sp>
      <p:pic>
        <p:nvPicPr>
          <p:cNvPr id="3" name="Picture Placeholder 2" descr="Figure 8-34. The Diffie-Hellman key exchan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70613" y="1653904"/>
            <a:ext cx="7202774" cy="3038562"/>
          </a:xfrm>
        </p:spPr>
      </p:pic>
    </p:spTree>
    <p:extLst>
      <p:ext uri="{BB962C8B-B14F-4D97-AF65-F5344CB8AC3E}">
        <p14:creationId xmlns:p14="http://schemas.microsoft.com/office/powerpoint/2010/main" val="2415768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a Shared Key: The Diffie-Hellman Key Exchange (2 of 2)</a:t>
            </a:r>
          </a:p>
        </p:txBody>
      </p:sp>
      <p:sp>
        <p:nvSpPr>
          <p:cNvPr id="5" name="Text Placeholder 4"/>
          <p:cNvSpPr>
            <a:spLocks noGrp="1"/>
          </p:cNvSpPr>
          <p:nvPr>
            <p:ph type="body" idx="1"/>
          </p:nvPr>
        </p:nvSpPr>
        <p:spPr/>
        <p:txBody>
          <a:bodyPr/>
          <a:lstStyle/>
          <a:p>
            <a:pPr algn="ctr"/>
            <a:r>
              <a:rPr lang="en-US" dirty="0"/>
              <a:t>The man-in-the-middle attack</a:t>
            </a:r>
          </a:p>
        </p:txBody>
      </p:sp>
      <p:pic>
        <p:nvPicPr>
          <p:cNvPr id="3" name="Picture Placeholder 2" descr="Figure 8-35. The man-in-the-middle attack."/>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6318" y="2112495"/>
            <a:ext cx="7551364" cy="2190396"/>
          </a:xfrm>
        </p:spPr>
      </p:pic>
    </p:spTree>
    <p:extLst>
      <p:ext uri="{BB962C8B-B14F-4D97-AF65-F5344CB8AC3E}">
        <p14:creationId xmlns:p14="http://schemas.microsoft.com/office/powerpoint/2010/main" val="812078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Using a Key Distribution Center (1 of 3)</a:t>
            </a:r>
          </a:p>
        </p:txBody>
      </p:sp>
      <p:sp>
        <p:nvSpPr>
          <p:cNvPr id="5" name="Text Placeholder 4"/>
          <p:cNvSpPr>
            <a:spLocks noGrp="1"/>
          </p:cNvSpPr>
          <p:nvPr>
            <p:ph type="body" idx="1"/>
          </p:nvPr>
        </p:nvSpPr>
        <p:spPr/>
        <p:txBody>
          <a:bodyPr/>
          <a:lstStyle/>
          <a:p>
            <a:pPr algn="ctr"/>
            <a:r>
              <a:rPr lang="en-US" dirty="0"/>
              <a:t>A first attempt at an authentication protocol using a </a:t>
            </a:r>
            <a:r>
              <a:rPr lang="en-US" dirty="0" err="1"/>
              <a:t>KDC</a:t>
            </a:r>
            <a:endParaRPr lang="en-US" dirty="0"/>
          </a:p>
        </p:txBody>
      </p:sp>
      <p:pic>
        <p:nvPicPr>
          <p:cNvPr id="3" name="Picture Placeholder 2" descr="Figure 8-36. A first attempt at an authentication protocol using a KDC."/>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87947" y="2446162"/>
            <a:ext cx="7568106" cy="1454046"/>
          </a:xfrm>
        </p:spPr>
      </p:pic>
    </p:spTree>
    <p:extLst>
      <p:ext uri="{BB962C8B-B14F-4D97-AF65-F5344CB8AC3E}">
        <p14:creationId xmlns:p14="http://schemas.microsoft.com/office/powerpoint/2010/main" val="1212553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Using a Key Distribution Center (2 of 3)</a:t>
            </a:r>
          </a:p>
        </p:txBody>
      </p:sp>
      <p:sp>
        <p:nvSpPr>
          <p:cNvPr id="5" name="Text Placeholder 4"/>
          <p:cNvSpPr>
            <a:spLocks noGrp="1"/>
          </p:cNvSpPr>
          <p:nvPr>
            <p:ph type="body" idx="1"/>
          </p:nvPr>
        </p:nvSpPr>
        <p:spPr/>
        <p:txBody>
          <a:bodyPr/>
          <a:lstStyle/>
          <a:p>
            <a:pPr algn="ctr"/>
            <a:r>
              <a:rPr lang="en-US" dirty="0"/>
              <a:t>The Needham-Schroeder authentication protocol</a:t>
            </a:r>
          </a:p>
        </p:txBody>
      </p:sp>
      <p:pic>
        <p:nvPicPr>
          <p:cNvPr id="3" name="Picture Placeholder 2" descr="Figure 8-37. The Needham-Schroeder authentication protoco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70123" y="2172456"/>
            <a:ext cx="7203753" cy="2234653"/>
          </a:xfrm>
        </p:spPr>
      </p:pic>
    </p:spTree>
    <p:extLst>
      <p:ext uri="{BB962C8B-B14F-4D97-AF65-F5344CB8AC3E}">
        <p14:creationId xmlns:p14="http://schemas.microsoft.com/office/powerpoint/2010/main" val="2536617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Using a Key Distribution Center (3 of 3)</a:t>
            </a:r>
          </a:p>
        </p:txBody>
      </p:sp>
      <p:sp>
        <p:nvSpPr>
          <p:cNvPr id="5" name="Text Placeholder 4"/>
          <p:cNvSpPr>
            <a:spLocks noGrp="1"/>
          </p:cNvSpPr>
          <p:nvPr>
            <p:ph type="body" idx="1"/>
          </p:nvPr>
        </p:nvSpPr>
        <p:spPr/>
        <p:txBody>
          <a:bodyPr/>
          <a:lstStyle/>
          <a:p>
            <a:pPr algn="ctr"/>
            <a:r>
              <a:rPr lang="en-US" dirty="0"/>
              <a:t>The Otway-Rees authentication protocol (slightly simplified)</a:t>
            </a:r>
          </a:p>
        </p:txBody>
      </p:sp>
      <p:pic>
        <p:nvPicPr>
          <p:cNvPr id="3" name="Picture Placeholder 2" descr="Figure 8-38. The Otway-Rees authentication protocol (slightly simplifi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6212" y="2148395"/>
            <a:ext cx="7791576" cy="2167503"/>
          </a:xfrm>
        </p:spPr>
      </p:pic>
    </p:spTree>
    <p:extLst>
      <p:ext uri="{BB962C8B-B14F-4D97-AF65-F5344CB8AC3E}">
        <p14:creationId xmlns:p14="http://schemas.microsoft.com/office/powerpoint/2010/main" val="2949349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Using Kerberos</a:t>
            </a:r>
          </a:p>
        </p:txBody>
      </p:sp>
      <p:sp>
        <p:nvSpPr>
          <p:cNvPr id="5" name="Text Placeholder 4"/>
          <p:cNvSpPr>
            <a:spLocks noGrp="1"/>
          </p:cNvSpPr>
          <p:nvPr>
            <p:ph type="body" idx="1"/>
          </p:nvPr>
        </p:nvSpPr>
        <p:spPr>
          <a:xfrm>
            <a:off x="457200" y="5509165"/>
            <a:ext cx="8229600" cy="560173"/>
          </a:xfrm>
        </p:spPr>
        <p:txBody>
          <a:bodyPr/>
          <a:lstStyle/>
          <a:p>
            <a:pPr algn="ctr"/>
            <a:r>
              <a:rPr lang="en-US" dirty="0"/>
              <a:t>The operation of Kerberos V5</a:t>
            </a:r>
          </a:p>
        </p:txBody>
      </p:sp>
      <p:pic>
        <p:nvPicPr>
          <p:cNvPr id="3" name="Picture Placeholder 2" descr="Figure 8-39. The operation of Kerberos V5."/>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93395" y="1405113"/>
            <a:ext cx="6157210" cy="3994338"/>
          </a:xfrm>
        </p:spPr>
      </p:pic>
    </p:spTree>
    <p:extLst>
      <p:ext uri="{BB962C8B-B14F-4D97-AF65-F5344CB8AC3E}">
        <p14:creationId xmlns:p14="http://schemas.microsoft.com/office/powerpoint/2010/main" val="2108832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Using Public-Key Cryptography</a:t>
            </a:r>
          </a:p>
        </p:txBody>
      </p:sp>
      <p:sp>
        <p:nvSpPr>
          <p:cNvPr id="5" name="Text Placeholder 4"/>
          <p:cNvSpPr>
            <a:spLocks noGrp="1"/>
          </p:cNvSpPr>
          <p:nvPr>
            <p:ph type="body" idx="1"/>
          </p:nvPr>
        </p:nvSpPr>
        <p:spPr/>
        <p:txBody>
          <a:bodyPr/>
          <a:lstStyle/>
          <a:p>
            <a:pPr algn="ctr"/>
            <a:r>
              <a:rPr lang="en-US" dirty="0"/>
              <a:t>Mutual authentication using public-key cryptography</a:t>
            </a:r>
          </a:p>
        </p:txBody>
      </p:sp>
      <p:pic>
        <p:nvPicPr>
          <p:cNvPr id="3" name="Picture Placeholder 2" descr="Figure 8-40. Mutual authentication using public-key cryptograph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65288" y="1430309"/>
            <a:ext cx="6213423" cy="3971872"/>
          </a:xfrm>
        </p:spPr>
      </p:pic>
    </p:spTree>
    <p:extLst>
      <p:ext uri="{BB962C8B-B14F-4D97-AF65-F5344CB8AC3E}">
        <p14:creationId xmlns:p14="http://schemas.microsoft.com/office/powerpoint/2010/main" val="4224211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Security</a:t>
            </a:r>
          </a:p>
        </p:txBody>
      </p:sp>
      <p:sp>
        <p:nvSpPr>
          <p:cNvPr id="3" name="Text Placeholder 2"/>
          <p:cNvSpPr>
            <a:spLocks noGrp="1"/>
          </p:cNvSpPr>
          <p:nvPr>
            <p:ph type="body" idx="1"/>
          </p:nvPr>
        </p:nvSpPr>
        <p:spPr/>
        <p:txBody>
          <a:bodyPr/>
          <a:lstStyle/>
          <a:p>
            <a:r>
              <a:rPr lang="en-US" dirty="0"/>
              <a:t>IPsec</a:t>
            </a:r>
          </a:p>
          <a:p>
            <a:r>
              <a:rPr lang="en-US" dirty="0"/>
              <a:t>Virtual private networks</a:t>
            </a:r>
          </a:p>
          <a:p>
            <a:r>
              <a:rPr lang="en-US" dirty="0"/>
              <a:t>Wireless security</a:t>
            </a:r>
          </a:p>
        </p:txBody>
      </p:sp>
    </p:spTree>
    <p:extLst>
      <p:ext uri="{BB962C8B-B14F-4D97-AF65-F5344CB8AC3E}">
        <p14:creationId xmlns:p14="http://schemas.microsoft.com/office/powerpoint/2010/main" val="1332289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IPsec (1 of 2)</a:t>
            </a:r>
          </a:p>
        </p:txBody>
      </p:sp>
      <p:sp>
        <p:nvSpPr>
          <p:cNvPr id="5" name="Text Placeholder 4"/>
          <p:cNvSpPr>
            <a:spLocks noGrp="1"/>
          </p:cNvSpPr>
          <p:nvPr>
            <p:ph type="body" idx="1"/>
          </p:nvPr>
        </p:nvSpPr>
        <p:spPr/>
        <p:txBody>
          <a:bodyPr/>
          <a:lstStyle/>
          <a:p>
            <a:pPr algn="ctr"/>
            <a:r>
              <a:rPr lang="en-US" dirty="0"/>
              <a:t>The IPsec authentication header in transport mode for IPv4</a:t>
            </a:r>
          </a:p>
        </p:txBody>
      </p:sp>
      <p:pic>
        <p:nvPicPr>
          <p:cNvPr id="3" name="Picture Placeholder 2" descr="Figure 8-41. The IPsec authentication header in transport mode for IPv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50834" y="2037542"/>
            <a:ext cx="7442332" cy="2414535"/>
          </a:xfrm>
        </p:spPr>
      </p:pic>
    </p:spTree>
    <p:extLst>
      <p:ext uri="{BB962C8B-B14F-4D97-AF65-F5344CB8AC3E}">
        <p14:creationId xmlns:p14="http://schemas.microsoft.com/office/powerpoint/2010/main" val="8454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Core Ingredients of an Attack</a:t>
            </a:r>
            <a:endParaRPr lang="en-US" dirty="0"/>
          </a:p>
        </p:txBody>
      </p:sp>
      <p:sp>
        <p:nvSpPr>
          <p:cNvPr id="3" name="Text Placeholder 2"/>
          <p:cNvSpPr>
            <a:spLocks noGrp="1"/>
          </p:cNvSpPr>
          <p:nvPr>
            <p:ph type="body" idx="1"/>
          </p:nvPr>
        </p:nvSpPr>
        <p:spPr/>
        <p:txBody>
          <a:bodyPr/>
          <a:lstStyle/>
          <a:p>
            <a:r>
              <a:rPr lang="en-US"/>
              <a:t>Reconnaissance</a:t>
            </a:r>
          </a:p>
          <a:p>
            <a:r>
              <a:rPr lang="en-US"/>
              <a:t>Sniffing and snooping (with a dash of spoofing)</a:t>
            </a:r>
          </a:p>
          <a:p>
            <a:r>
              <a:rPr lang="en-US"/>
              <a:t>Spoofing (beyond ARP)</a:t>
            </a:r>
          </a:p>
          <a:p>
            <a:r>
              <a:rPr lang="en-US"/>
              <a:t>Disruption</a:t>
            </a:r>
            <a:endParaRPr lang="en-US" dirty="0"/>
          </a:p>
        </p:txBody>
      </p:sp>
    </p:spTree>
    <p:extLst>
      <p:ext uri="{BB962C8B-B14F-4D97-AF65-F5344CB8AC3E}">
        <p14:creationId xmlns:p14="http://schemas.microsoft.com/office/powerpoint/2010/main" val="338615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IPsec (2 of 2)</a:t>
            </a:r>
          </a:p>
        </p:txBody>
      </p:sp>
      <p:sp>
        <p:nvSpPr>
          <p:cNvPr id="5" name="Text Placeholder 4"/>
          <p:cNvSpPr>
            <a:spLocks noGrp="1"/>
          </p:cNvSpPr>
          <p:nvPr>
            <p:ph type="body" idx="1"/>
          </p:nvPr>
        </p:nvSpPr>
        <p:spPr/>
        <p:txBody>
          <a:bodyPr/>
          <a:lstStyle/>
          <a:p>
            <a:pPr algn="ctr"/>
            <a:r>
              <a:rPr lang="en-US" dirty="0"/>
              <a:t>(a) ESP in transport mode. (b) ESP in tunnel mode.</a:t>
            </a:r>
          </a:p>
        </p:txBody>
      </p:sp>
      <p:pic>
        <p:nvPicPr>
          <p:cNvPr id="3" name="Picture Placeholder 2" descr="Figure 8-42. (a) ESP in transport mode. (b) ESP in tunnel mod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19768" y="1752730"/>
            <a:ext cx="7904464" cy="2279624"/>
          </a:xfrm>
        </p:spPr>
      </p:pic>
    </p:spTree>
    <p:extLst>
      <p:ext uri="{BB962C8B-B14F-4D97-AF65-F5344CB8AC3E}">
        <p14:creationId xmlns:p14="http://schemas.microsoft.com/office/powerpoint/2010/main" val="2817820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Private Networks</a:t>
            </a:r>
          </a:p>
        </p:txBody>
      </p:sp>
      <p:sp>
        <p:nvSpPr>
          <p:cNvPr id="5" name="Text Placeholder 4"/>
          <p:cNvSpPr>
            <a:spLocks noGrp="1"/>
          </p:cNvSpPr>
          <p:nvPr>
            <p:ph type="body" idx="1"/>
          </p:nvPr>
        </p:nvSpPr>
        <p:spPr>
          <a:xfrm>
            <a:off x="457200" y="5546361"/>
            <a:ext cx="8229600" cy="522977"/>
          </a:xfrm>
        </p:spPr>
        <p:txBody>
          <a:bodyPr/>
          <a:lstStyle/>
          <a:p>
            <a:pPr algn="ctr"/>
            <a:r>
              <a:rPr lang="en-US" dirty="0"/>
              <a:t>(a) A virtual private network. (b) Topology as seen from the inside</a:t>
            </a:r>
          </a:p>
        </p:txBody>
      </p:sp>
      <p:pic>
        <p:nvPicPr>
          <p:cNvPr id="3" name="Picture Placeholder 2" descr="Figure 8-43. (a) A virtual private network. (b) Topology as seen from the insid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0056" y="2052069"/>
            <a:ext cx="7563887" cy="2509261"/>
          </a:xfrm>
        </p:spPr>
      </p:pic>
    </p:spTree>
    <p:extLst>
      <p:ext uri="{BB962C8B-B14F-4D97-AF65-F5344CB8AC3E}">
        <p14:creationId xmlns:p14="http://schemas.microsoft.com/office/powerpoint/2010/main" val="2368112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Security</a:t>
            </a:r>
          </a:p>
        </p:txBody>
      </p:sp>
      <p:sp>
        <p:nvSpPr>
          <p:cNvPr id="5" name="Text Placeholder 4"/>
          <p:cNvSpPr>
            <a:spLocks noGrp="1"/>
          </p:cNvSpPr>
          <p:nvPr>
            <p:ph type="body" idx="1"/>
          </p:nvPr>
        </p:nvSpPr>
        <p:spPr>
          <a:xfrm>
            <a:off x="457200" y="5520234"/>
            <a:ext cx="8229600" cy="549104"/>
          </a:xfrm>
        </p:spPr>
        <p:txBody>
          <a:bodyPr/>
          <a:lstStyle/>
          <a:p>
            <a:pPr algn="ctr"/>
            <a:r>
              <a:rPr lang="en-US" dirty="0"/>
              <a:t>The 802.11i key setup handshake</a:t>
            </a:r>
          </a:p>
        </p:txBody>
      </p:sp>
      <p:pic>
        <p:nvPicPr>
          <p:cNvPr id="3" name="Picture Placeholder 2" descr="Figure 8-44. The 802.11i key setup handshak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45760" y="1764662"/>
            <a:ext cx="7652479" cy="3286309"/>
          </a:xfrm>
        </p:spPr>
      </p:pic>
    </p:spTree>
    <p:extLst>
      <p:ext uri="{BB962C8B-B14F-4D97-AF65-F5344CB8AC3E}">
        <p14:creationId xmlns:p14="http://schemas.microsoft.com/office/powerpoint/2010/main" val="2680527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Security</a:t>
            </a:r>
          </a:p>
        </p:txBody>
      </p:sp>
      <p:sp>
        <p:nvSpPr>
          <p:cNvPr id="3" name="Text Placeholder 2"/>
          <p:cNvSpPr>
            <a:spLocks noGrp="1"/>
          </p:cNvSpPr>
          <p:nvPr>
            <p:ph type="body" idx="1"/>
          </p:nvPr>
        </p:nvSpPr>
        <p:spPr/>
        <p:txBody>
          <a:bodyPr/>
          <a:lstStyle/>
          <a:p>
            <a:r>
              <a:rPr lang="en-US" dirty="0"/>
              <a:t>Pretty Good Privacy</a:t>
            </a:r>
          </a:p>
          <a:p>
            <a:r>
              <a:rPr lang="en-US" dirty="0"/>
              <a:t>S/MIME</a:t>
            </a:r>
          </a:p>
        </p:txBody>
      </p:sp>
    </p:spTree>
    <p:extLst>
      <p:ext uri="{BB962C8B-B14F-4D97-AF65-F5344CB8AC3E}">
        <p14:creationId xmlns:p14="http://schemas.microsoft.com/office/powerpoint/2010/main" val="23172918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Good Privacy (1 of 3)</a:t>
            </a:r>
          </a:p>
        </p:txBody>
      </p:sp>
      <p:sp>
        <p:nvSpPr>
          <p:cNvPr id="5" name="Text Placeholder 4"/>
          <p:cNvSpPr>
            <a:spLocks noGrp="1"/>
          </p:cNvSpPr>
          <p:nvPr>
            <p:ph type="body" idx="1"/>
          </p:nvPr>
        </p:nvSpPr>
        <p:spPr/>
        <p:txBody>
          <a:bodyPr/>
          <a:lstStyle/>
          <a:p>
            <a:pPr algn="ctr"/>
            <a:r>
              <a:rPr lang="en-US" dirty="0"/>
              <a:t>PGP in operation for sending a message</a:t>
            </a:r>
          </a:p>
        </p:txBody>
      </p:sp>
      <p:pic>
        <p:nvPicPr>
          <p:cNvPr id="3" name="Picture Placeholder 2" descr="Figure 8-45. PGP in operation for sending a messa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1533" y="1710415"/>
            <a:ext cx="7260934" cy="3101428"/>
          </a:xfrm>
        </p:spPr>
      </p:pic>
    </p:spTree>
    <p:extLst>
      <p:ext uri="{BB962C8B-B14F-4D97-AF65-F5344CB8AC3E}">
        <p14:creationId xmlns:p14="http://schemas.microsoft.com/office/powerpoint/2010/main" val="3394124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Good Privacy (2 of 3)</a:t>
            </a:r>
          </a:p>
        </p:txBody>
      </p:sp>
      <p:sp>
        <p:nvSpPr>
          <p:cNvPr id="3" name="Text Placeholder 2"/>
          <p:cNvSpPr>
            <a:spLocks noGrp="1"/>
          </p:cNvSpPr>
          <p:nvPr>
            <p:ph type="body" idx="1"/>
          </p:nvPr>
        </p:nvSpPr>
        <p:spPr/>
        <p:txBody>
          <a:bodyPr/>
          <a:lstStyle/>
          <a:p>
            <a:r>
              <a:rPr lang="en-US" dirty="0"/>
              <a:t>PGP supports multiple RSA key lengths</a:t>
            </a:r>
          </a:p>
          <a:p>
            <a:r>
              <a:rPr lang="en-US" dirty="0"/>
              <a:t>Regular user</a:t>
            </a:r>
          </a:p>
          <a:p>
            <a:pPr lvl="1"/>
            <a:r>
              <a:rPr lang="en-US" dirty="0"/>
              <a:t>Key length of 1024 bits may be sufficient</a:t>
            </a:r>
          </a:p>
          <a:p>
            <a:r>
              <a:rPr lang="en-US" dirty="0"/>
              <a:t>Government-funded three-letter organizations</a:t>
            </a:r>
          </a:p>
          <a:p>
            <a:pPr lvl="1"/>
            <a:r>
              <a:rPr lang="en-US" dirty="0"/>
              <a:t>Key length of 2048 bits should be the minimum</a:t>
            </a:r>
          </a:p>
          <a:p>
            <a:r>
              <a:rPr lang="en-US" dirty="0"/>
              <a:t>Aliens with sophisticated technology</a:t>
            </a:r>
          </a:p>
          <a:p>
            <a:pPr lvl="1"/>
            <a:r>
              <a:rPr lang="en-US" dirty="0"/>
              <a:t>Should use 4096 bit key option</a:t>
            </a:r>
          </a:p>
        </p:txBody>
      </p:sp>
    </p:spTree>
    <p:extLst>
      <p:ext uri="{BB962C8B-B14F-4D97-AF65-F5344CB8AC3E}">
        <p14:creationId xmlns:p14="http://schemas.microsoft.com/office/powerpoint/2010/main" val="294601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Good Privacy (3 of 3)</a:t>
            </a:r>
          </a:p>
        </p:txBody>
      </p:sp>
      <p:sp>
        <p:nvSpPr>
          <p:cNvPr id="5" name="Text Placeholder 4"/>
          <p:cNvSpPr>
            <a:spLocks noGrp="1"/>
          </p:cNvSpPr>
          <p:nvPr>
            <p:ph type="body" idx="1"/>
          </p:nvPr>
        </p:nvSpPr>
        <p:spPr/>
        <p:txBody>
          <a:bodyPr/>
          <a:lstStyle/>
          <a:p>
            <a:pPr algn="ctr"/>
            <a:r>
              <a:rPr lang="en-US" dirty="0"/>
              <a:t>A PGP message</a:t>
            </a:r>
          </a:p>
        </p:txBody>
      </p:sp>
      <p:pic>
        <p:nvPicPr>
          <p:cNvPr id="3" name="Picture Placeholder 2" descr="Figure 8-46. A PGP messa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54242" y="1977582"/>
            <a:ext cx="8035516" cy="2498393"/>
          </a:xfrm>
        </p:spPr>
      </p:pic>
    </p:spTree>
    <p:extLst>
      <p:ext uri="{BB962C8B-B14F-4D97-AF65-F5344CB8AC3E}">
        <p14:creationId xmlns:p14="http://schemas.microsoft.com/office/powerpoint/2010/main" val="3271316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S/MIME</a:t>
            </a:r>
            <a:endParaRPr lang="en-US" dirty="0"/>
          </a:p>
        </p:txBody>
      </p:sp>
      <p:sp>
        <p:nvSpPr>
          <p:cNvPr id="3" name="Text Placeholder 2"/>
          <p:cNvSpPr>
            <a:spLocks noGrp="1"/>
          </p:cNvSpPr>
          <p:nvPr>
            <p:ph type="body" idx="1"/>
          </p:nvPr>
        </p:nvSpPr>
        <p:spPr/>
        <p:txBody>
          <a:bodyPr/>
          <a:lstStyle/>
          <a:p>
            <a:r>
              <a:rPr lang="en-US" dirty="0"/>
              <a:t>Secure/MIME</a:t>
            </a:r>
          </a:p>
          <a:p>
            <a:pPr lvl="1"/>
            <a:r>
              <a:rPr lang="en-US" dirty="0"/>
              <a:t>Described in RFC 2632 through RFC 2643</a:t>
            </a:r>
          </a:p>
          <a:p>
            <a:pPr lvl="1"/>
            <a:r>
              <a:rPr lang="en-US" dirty="0"/>
              <a:t>Provides authentication, data integrity, secrecy, and nonrepudiation</a:t>
            </a:r>
          </a:p>
          <a:p>
            <a:pPr lvl="1"/>
            <a:r>
              <a:rPr lang="en-US" dirty="0"/>
              <a:t>Supports a variety of cryptographic algorithms</a:t>
            </a:r>
          </a:p>
          <a:p>
            <a:pPr lvl="1"/>
            <a:r>
              <a:rPr lang="en-US" dirty="0"/>
              <a:t>Integrates well with MIME</a:t>
            </a:r>
          </a:p>
          <a:p>
            <a:pPr lvl="1"/>
            <a:r>
              <a:rPr lang="en-US" dirty="0"/>
              <a:t>Users can have multiple trust anchors</a:t>
            </a:r>
          </a:p>
          <a:p>
            <a:pPr lvl="1"/>
            <a:r>
              <a:rPr lang="en-US" dirty="0"/>
              <a:t>Uses standard algorithms and protocols</a:t>
            </a:r>
          </a:p>
        </p:txBody>
      </p:sp>
    </p:spTree>
    <p:extLst>
      <p:ext uri="{BB962C8B-B14F-4D97-AF65-F5344CB8AC3E}">
        <p14:creationId xmlns:p14="http://schemas.microsoft.com/office/powerpoint/2010/main" val="1049517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Security</a:t>
            </a:r>
          </a:p>
        </p:txBody>
      </p:sp>
      <p:sp>
        <p:nvSpPr>
          <p:cNvPr id="3" name="Text Placeholder 2"/>
          <p:cNvSpPr>
            <a:spLocks noGrp="1"/>
          </p:cNvSpPr>
          <p:nvPr>
            <p:ph type="body" idx="1"/>
          </p:nvPr>
        </p:nvSpPr>
        <p:spPr/>
        <p:txBody>
          <a:bodyPr/>
          <a:lstStyle/>
          <a:p>
            <a:r>
              <a:rPr lang="en-US" dirty="0"/>
              <a:t>Threats</a:t>
            </a:r>
          </a:p>
          <a:p>
            <a:r>
              <a:rPr lang="en-US" dirty="0"/>
              <a:t>Secure naming and DNSSEC</a:t>
            </a:r>
          </a:p>
          <a:p>
            <a:r>
              <a:rPr lang="en-US" dirty="0"/>
              <a:t>Transport layer security</a:t>
            </a:r>
          </a:p>
          <a:p>
            <a:r>
              <a:rPr lang="en-US" dirty="0"/>
              <a:t>Running untrusted code</a:t>
            </a:r>
          </a:p>
        </p:txBody>
      </p:sp>
    </p:spTree>
    <p:extLst>
      <p:ext uri="{BB962C8B-B14F-4D97-AF65-F5344CB8AC3E}">
        <p14:creationId xmlns:p14="http://schemas.microsoft.com/office/powerpoint/2010/main" val="2921324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Naming and DNSSEC (1 of 2)</a:t>
            </a:r>
          </a:p>
        </p:txBody>
      </p:sp>
      <p:sp>
        <p:nvSpPr>
          <p:cNvPr id="3" name="Text Placeholder 2"/>
          <p:cNvSpPr>
            <a:spLocks noGrp="1"/>
          </p:cNvSpPr>
          <p:nvPr>
            <p:ph type="body" idx="1"/>
          </p:nvPr>
        </p:nvSpPr>
        <p:spPr/>
        <p:txBody>
          <a:bodyPr/>
          <a:lstStyle/>
          <a:p>
            <a:r>
              <a:rPr lang="en-US" dirty="0"/>
              <a:t>DNSSEC’s three fundamental services:</a:t>
            </a:r>
          </a:p>
          <a:p>
            <a:pPr lvl="1"/>
            <a:r>
              <a:rPr lang="en-US" dirty="0"/>
              <a:t>Proof of where the data originated</a:t>
            </a:r>
          </a:p>
          <a:p>
            <a:pPr lvl="1"/>
            <a:r>
              <a:rPr lang="en-US" dirty="0"/>
              <a:t>Public key distribution</a:t>
            </a:r>
          </a:p>
          <a:p>
            <a:pPr lvl="1"/>
            <a:r>
              <a:rPr lang="en-US" dirty="0"/>
              <a:t>Transaction and request authentication</a:t>
            </a:r>
          </a:p>
        </p:txBody>
      </p:sp>
    </p:spTree>
    <p:extLst>
      <p:ext uri="{BB962C8B-B14F-4D97-AF65-F5344CB8AC3E}">
        <p14:creationId xmlns:p14="http://schemas.microsoft.com/office/powerpoint/2010/main" val="391595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Reconnaissance (1 of 2)</a:t>
            </a:r>
          </a:p>
        </p:txBody>
      </p:sp>
      <p:sp>
        <p:nvSpPr>
          <p:cNvPr id="3" name="Text Placeholder 2"/>
          <p:cNvSpPr>
            <a:spLocks noGrp="1"/>
          </p:cNvSpPr>
          <p:nvPr>
            <p:ph type="body" idx="1"/>
          </p:nvPr>
        </p:nvSpPr>
        <p:spPr/>
        <p:txBody>
          <a:bodyPr/>
          <a:lstStyle/>
          <a:p>
            <a:r>
              <a:rPr lang="en-US" dirty="0"/>
              <a:t>Gain information about an organization</a:t>
            </a:r>
          </a:p>
          <a:p>
            <a:pPr lvl="1"/>
            <a:r>
              <a:rPr lang="en-US" dirty="0"/>
              <a:t>Dumpster dive or shoulder surf if physically possible</a:t>
            </a:r>
          </a:p>
          <a:p>
            <a:pPr lvl="1"/>
            <a:r>
              <a:rPr lang="en-US" dirty="0"/>
              <a:t>Use social engineering</a:t>
            </a:r>
          </a:p>
          <a:p>
            <a:pPr lvl="1"/>
            <a:r>
              <a:rPr lang="en-US" dirty="0"/>
              <a:t>Use the Internet to explore servers using IP addresses</a:t>
            </a:r>
          </a:p>
          <a:p>
            <a:r>
              <a:rPr lang="en-US" dirty="0"/>
              <a:t>Port scanning</a:t>
            </a:r>
          </a:p>
          <a:p>
            <a:pPr lvl="1"/>
            <a:r>
              <a:rPr lang="en-US" dirty="0"/>
              <a:t>Probe a machine for active port</a:t>
            </a:r>
          </a:p>
          <a:p>
            <a:r>
              <a:rPr lang="en-US" dirty="0"/>
              <a:t>Traceroute</a:t>
            </a:r>
          </a:p>
          <a:p>
            <a:pPr lvl="1"/>
            <a:r>
              <a:rPr lang="en-US" dirty="0"/>
              <a:t>Program that finds the path toward original IP addresses</a:t>
            </a:r>
          </a:p>
        </p:txBody>
      </p:sp>
    </p:spTree>
    <p:extLst>
      <p:ext uri="{BB962C8B-B14F-4D97-AF65-F5344CB8AC3E}">
        <p14:creationId xmlns:p14="http://schemas.microsoft.com/office/powerpoint/2010/main" val="237458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Secure Naming and DNSSEC (2 of 2)</a:t>
            </a:r>
          </a:p>
        </p:txBody>
      </p:sp>
      <p:sp>
        <p:nvSpPr>
          <p:cNvPr id="3" name="Text Placeholder 2"/>
          <p:cNvSpPr>
            <a:spLocks noGrp="1"/>
          </p:cNvSpPr>
          <p:nvPr>
            <p:ph type="body" idx="1"/>
          </p:nvPr>
        </p:nvSpPr>
        <p:spPr/>
        <p:txBody>
          <a:bodyPr/>
          <a:lstStyle/>
          <a:p>
            <a:r>
              <a:rPr lang="en-US" dirty="0"/>
              <a:t>An example RRSET for </a:t>
            </a:r>
            <a:r>
              <a:rPr lang="en-US" i="1" dirty="0"/>
              <a:t>bob.com</a:t>
            </a:r>
            <a:r>
              <a:rPr lang="en-US" dirty="0"/>
              <a:t>. The </a:t>
            </a:r>
            <a:r>
              <a:rPr lang="en-US" i="1" dirty="0"/>
              <a:t>DNSKEY</a:t>
            </a:r>
            <a:r>
              <a:rPr lang="en-US" dirty="0"/>
              <a:t> record is Bob’s public key. The </a:t>
            </a:r>
            <a:r>
              <a:rPr lang="en-US" i="1" dirty="0"/>
              <a:t>RRSIG</a:t>
            </a:r>
            <a:r>
              <a:rPr lang="en-US" dirty="0"/>
              <a:t> record is the top-level </a:t>
            </a:r>
            <a:r>
              <a:rPr lang="en-US" i="1" dirty="0"/>
              <a:t>com</a:t>
            </a:r>
            <a:r>
              <a:rPr lang="en-US" dirty="0"/>
              <a:t> server’s signed hash of the </a:t>
            </a:r>
            <a:r>
              <a:rPr lang="en-US" i="1" dirty="0"/>
              <a:t>A</a:t>
            </a:r>
            <a:r>
              <a:rPr lang="en-US" dirty="0"/>
              <a:t> and </a:t>
            </a:r>
            <a:r>
              <a:rPr lang="en-US" i="1" dirty="0"/>
              <a:t>DNSKEY</a:t>
            </a:r>
            <a:r>
              <a:rPr lang="en-US" dirty="0"/>
              <a:t> records to verify their authenticity. </a:t>
            </a:r>
          </a:p>
        </p:txBody>
      </p:sp>
      <p:pic>
        <p:nvPicPr>
          <p:cNvPr id="7" name="Picture 6">
            <a:extLst>
              <a:ext uri="{FF2B5EF4-FFF2-40B4-BE49-F238E27FC236}">
                <a16:creationId xmlns:a16="http://schemas.microsoft.com/office/drawing/2014/main" id="{D161B526-6272-BD4C-8414-8ED4136D1C25}"/>
              </a:ext>
            </a:extLst>
          </p:cNvPr>
          <p:cNvPicPr>
            <a:picLocks noChangeAspect="1"/>
          </p:cNvPicPr>
          <p:nvPr/>
        </p:nvPicPr>
        <p:blipFill>
          <a:blip r:embed="rId2"/>
          <a:stretch>
            <a:fillRect/>
          </a:stretch>
        </p:blipFill>
        <p:spPr>
          <a:xfrm>
            <a:off x="539827" y="2785950"/>
            <a:ext cx="8064346" cy="1286100"/>
          </a:xfrm>
          <a:prstGeom prst="rect">
            <a:avLst/>
          </a:prstGeom>
        </p:spPr>
      </p:pic>
    </p:spTree>
    <p:extLst>
      <p:ext uri="{BB962C8B-B14F-4D97-AF65-F5344CB8AC3E}">
        <p14:creationId xmlns:p14="http://schemas.microsoft.com/office/powerpoint/2010/main" val="2545098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 Security (1 of 4)</a:t>
            </a:r>
          </a:p>
        </p:txBody>
      </p:sp>
      <p:sp>
        <p:nvSpPr>
          <p:cNvPr id="3" name="Text Placeholder 2"/>
          <p:cNvSpPr>
            <a:spLocks noGrp="1"/>
          </p:cNvSpPr>
          <p:nvPr>
            <p:ph type="body" idx="1"/>
          </p:nvPr>
        </p:nvSpPr>
        <p:spPr/>
        <p:txBody>
          <a:bodyPr/>
          <a:lstStyle/>
          <a:p>
            <a:r>
              <a:rPr lang="en-US" dirty="0"/>
              <a:t>Netscape introduced a security package called SSL (Secure Sockets Layer)</a:t>
            </a:r>
          </a:p>
          <a:p>
            <a:pPr lvl="1"/>
            <a:r>
              <a:rPr lang="en-US" dirty="0"/>
              <a:t>Now called TLS (Transport Layer Security)</a:t>
            </a:r>
          </a:p>
          <a:p>
            <a:r>
              <a:rPr lang="en-US" dirty="0"/>
              <a:t>SSL builds a secure connection between two sockets</a:t>
            </a:r>
          </a:p>
          <a:p>
            <a:pPr lvl="1"/>
            <a:r>
              <a:rPr lang="en-US" dirty="0"/>
              <a:t>Parameter negotiation between client and server</a:t>
            </a:r>
          </a:p>
          <a:p>
            <a:pPr lvl="1"/>
            <a:r>
              <a:rPr lang="en-US" dirty="0"/>
              <a:t>Authentication of the server by the client</a:t>
            </a:r>
          </a:p>
          <a:p>
            <a:pPr lvl="1"/>
            <a:r>
              <a:rPr lang="en-US" dirty="0"/>
              <a:t>Secret communication</a:t>
            </a:r>
          </a:p>
          <a:p>
            <a:pPr lvl="1"/>
            <a:r>
              <a:rPr lang="en-US" dirty="0"/>
              <a:t>Data integrity</a:t>
            </a:r>
          </a:p>
          <a:p>
            <a:r>
              <a:rPr lang="en-US" dirty="0"/>
              <a:t>HTTPS (Secure HTTP)</a:t>
            </a:r>
          </a:p>
          <a:p>
            <a:pPr lvl="1"/>
            <a:r>
              <a:rPr lang="en-US" dirty="0"/>
              <a:t>HTTP used over SSL</a:t>
            </a:r>
          </a:p>
          <a:p>
            <a:pPr lvl="1"/>
            <a:r>
              <a:rPr lang="en-US" dirty="0"/>
              <a:t>Sometimes available at a new port (443)</a:t>
            </a:r>
          </a:p>
        </p:txBody>
      </p:sp>
    </p:spTree>
    <p:extLst>
      <p:ext uri="{BB962C8B-B14F-4D97-AF65-F5344CB8AC3E}">
        <p14:creationId xmlns:p14="http://schemas.microsoft.com/office/powerpoint/2010/main" val="2270485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 Security (2 of 4)</a:t>
            </a:r>
          </a:p>
        </p:txBody>
      </p:sp>
      <p:sp>
        <p:nvSpPr>
          <p:cNvPr id="3" name="Text Placeholder 2"/>
          <p:cNvSpPr>
            <a:spLocks noGrp="1"/>
          </p:cNvSpPr>
          <p:nvPr>
            <p:ph type="body" idx="1"/>
          </p:nvPr>
        </p:nvSpPr>
        <p:spPr/>
        <p:txBody>
          <a:bodyPr/>
          <a:lstStyle/>
          <a:p>
            <a:pPr algn="ctr"/>
            <a:r>
              <a:rPr lang="en-US" dirty="0"/>
              <a:t>Layers (and protocols) for a home user browsing with SSL</a:t>
            </a:r>
          </a:p>
        </p:txBody>
      </p:sp>
      <p:pic>
        <p:nvPicPr>
          <p:cNvPr id="8" name="Picture 7">
            <a:extLst>
              <a:ext uri="{FF2B5EF4-FFF2-40B4-BE49-F238E27FC236}">
                <a16:creationId xmlns:a16="http://schemas.microsoft.com/office/drawing/2014/main" id="{2BDA1624-A604-FF48-80CC-979C4E677DDE}"/>
              </a:ext>
            </a:extLst>
          </p:cNvPr>
          <p:cNvPicPr>
            <a:picLocks noChangeAspect="1"/>
          </p:cNvPicPr>
          <p:nvPr/>
        </p:nvPicPr>
        <p:blipFill>
          <a:blip r:embed="rId3"/>
          <a:stretch>
            <a:fillRect/>
          </a:stretch>
        </p:blipFill>
        <p:spPr>
          <a:xfrm>
            <a:off x="1200839" y="1532722"/>
            <a:ext cx="6742322" cy="3792556"/>
          </a:xfrm>
          <a:prstGeom prst="rect">
            <a:avLst/>
          </a:prstGeom>
        </p:spPr>
      </p:pic>
    </p:spTree>
    <p:extLst>
      <p:ext uri="{BB962C8B-B14F-4D97-AF65-F5344CB8AC3E}">
        <p14:creationId xmlns:p14="http://schemas.microsoft.com/office/powerpoint/2010/main" val="3447556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 Security (3 of 4)</a:t>
            </a:r>
          </a:p>
        </p:txBody>
      </p:sp>
      <p:sp>
        <p:nvSpPr>
          <p:cNvPr id="3" name="Text Placeholder 2"/>
          <p:cNvSpPr>
            <a:spLocks noGrp="1"/>
          </p:cNvSpPr>
          <p:nvPr>
            <p:ph type="body" idx="1"/>
          </p:nvPr>
        </p:nvSpPr>
        <p:spPr>
          <a:xfrm>
            <a:off x="457200" y="5589825"/>
            <a:ext cx="8229600" cy="479513"/>
          </a:xfrm>
        </p:spPr>
        <p:txBody>
          <a:bodyPr/>
          <a:lstStyle/>
          <a:p>
            <a:pPr algn="ctr"/>
            <a:r>
              <a:rPr lang="en-US" dirty="0"/>
              <a:t>A simplified version of the SSL connection establishment </a:t>
            </a:r>
            <a:r>
              <a:rPr lang="en-US" dirty="0" err="1"/>
              <a:t>subprotocol</a:t>
            </a:r>
            <a:endParaRPr lang="en-US" dirty="0"/>
          </a:p>
        </p:txBody>
      </p:sp>
      <p:pic>
        <p:nvPicPr>
          <p:cNvPr id="4" name="Picture Placeholder 3" descr="Figure 8-49. A simplified version of the SSL connection establishment subprotoco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30377" y="1489853"/>
            <a:ext cx="6483246" cy="3905518"/>
          </a:xfrm>
        </p:spPr>
      </p:pic>
    </p:spTree>
    <p:extLst>
      <p:ext uri="{BB962C8B-B14F-4D97-AF65-F5344CB8AC3E}">
        <p14:creationId xmlns:p14="http://schemas.microsoft.com/office/powerpoint/2010/main" val="1854160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 Security (4 of 4)</a:t>
            </a:r>
          </a:p>
        </p:txBody>
      </p:sp>
      <p:sp>
        <p:nvSpPr>
          <p:cNvPr id="3" name="Text Placeholder 2"/>
          <p:cNvSpPr>
            <a:spLocks noGrp="1"/>
          </p:cNvSpPr>
          <p:nvPr>
            <p:ph type="body" idx="1"/>
          </p:nvPr>
        </p:nvSpPr>
        <p:spPr>
          <a:xfrm>
            <a:off x="457200" y="5681272"/>
            <a:ext cx="8229600" cy="388066"/>
          </a:xfrm>
        </p:spPr>
        <p:txBody>
          <a:bodyPr/>
          <a:lstStyle/>
          <a:p>
            <a:pPr algn="ctr"/>
            <a:r>
              <a:rPr lang="en-US" dirty="0"/>
              <a:t>Data transmission using SSL</a:t>
            </a:r>
          </a:p>
        </p:txBody>
      </p:sp>
      <p:pic>
        <p:nvPicPr>
          <p:cNvPr id="4" name="Picture Placeholder 3" descr="Figure 8-50. Data transmission using SS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5485" y="1578353"/>
            <a:ext cx="6483246" cy="3764621"/>
          </a:xfrm>
        </p:spPr>
      </p:pic>
    </p:spTree>
    <p:extLst>
      <p:ext uri="{BB962C8B-B14F-4D97-AF65-F5344CB8AC3E}">
        <p14:creationId xmlns:p14="http://schemas.microsoft.com/office/powerpoint/2010/main" val="2995822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Untrusted Code</a:t>
            </a:r>
          </a:p>
        </p:txBody>
      </p:sp>
      <p:sp>
        <p:nvSpPr>
          <p:cNvPr id="3" name="Text Placeholder 2"/>
          <p:cNvSpPr>
            <a:spLocks noGrp="1"/>
          </p:cNvSpPr>
          <p:nvPr>
            <p:ph type="body" idx="1"/>
          </p:nvPr>
        </p:nvSpPr>
        <p:spPr/>
        <p:txBody>
          <a:bodyPr/>
          <a:lstStyle/>
          <a:p>
            <a:r>
              <a:rPr lang="en-US" dirty="0"/>
              <a:t>Scripting code in the browser</a:t>
            </a:r>
          </a:p>
          <a:p>
            <a:r>
              <a:rPr lang="en-US" dirty="0"/>
              <a:t>Browser extensions</a:t>
            </a:r>
          </a:p>
          <a:p>
            <a:r>
              <a:rPr lang="en-US" dirty="0"/>
              <a:t>Trojans and other malware</a:t>
            </a:r>
          </a:p>
        </p:txBody>
      </p:sp>
    </p:spTree>
    <p:extLst>
      <p:ext uri="{BB962C8B-B14F-4D97-AF65-F5344CB8AC3E}">
        <p14:creationId xmlns:p14="http://schemas.microsoft.com/office/powerpoint/2010/main" val="1771544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Issues</a:t>
            </a:r>
          </a:p>
        </p:txBody>
      </p:sp>
      <p:sp>
        <p:nvSpPr>
          <p:cNvPr id="3" name="Text Placeholder 2"/>
          <p:cNvSpPr>
            <a:spLocks noGrp="1"/>
          </p:cNvSpPr>
          <p:nvPr>
            <p:ph type="body" idx="1"/>
          </p:nvPr>
        </p:nvSpPr>
        <p:spPr/>
        <p:txBody>
          <a:bodyPr/>
          <a:lstStyle/>
          <a:p>
            <a:r>
              <a:rPr lang="en-US" dirty="0"/>
              <a:t>Confidential and anonymous communication</a:t>
            </a:r>
          </a:p>
          <a:p>
            <a:r>
              <a:rPr lang="en-US" dirty="0"/>
              <a:t>Freedom of speech</a:t>
            </a:r>
          </a:p>
          <a:p>
            <a:r>
              <a:rPr lang="en-US" dirty="0"/>
              <a:t>Copyright</a:t>
            </a:r>
          </a:p>
        </p:txBody>
      </p:sp>
    </p:spTree>
    <p:extLst>
      <p:ext uri="{BB962C8B-B14F-4D97-AF65-F5344CB8AC3E}">
        <p14:creationId xmlns:p14="http://schemas.microsoft.com/office/powerpoint/2010/main" val="2344204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Confidential and Anonymous Communication</a:t>
            </a:r>
          </a:p>
        </p:txBody>
      </p:sp>
      <p:sp>
        <p:nvSpPr>
          <p:cNvPr id="5" name="Text Placeholder 4"/>
          <p:cNvSpPr>
            <a:spLocks noGrp="1"/>
          </p:cNvSpPr>
          <p:nvPr>
            <p:ph type="body" idx="1"/>
          </p:nvPr>
        </p:nvSpPr>
        <p:spPr/>
        <p:txBody>
          <a:bodyPr/>
          <a:lstStyle/>
          <a:p>
            <a:pPr algn="ctr"/>
            <a:r>
              <a:rPr lang="en-US" dirty="0"/>
              <a:t>How Alice uses three remailers to send Bob a message</a:t>
            </a:r>
          </a:p>
        </p:txBody>
      </p:sp>
      <p:pic>
        <p:nvPicPr>
          <p:cNvPr id="3" name="Picture Placeholder 2" descr="Figure 8-51. How Alice uses three remailers to send Bob a messa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80701" y="2127485"/>
            <a:ext cx="8182598" cy="2807808"/>
          </a:xfrm>
        </p:spPr>
      </p:pic>
    </p:spTree>
    <p:extLst>
      <p:ext uri="{BB962C8B-B14F-4D97-AF65-F5344CB8AC3E}">
        <p14:creationId xmlns:p14="http://schemas.microsoft.com/office/powerpoint/2010/main" val="1447073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Freedom of Speech (1 of 2)</a:t>
            </a:r>
          </a:p>
        </p:txBody>
      </p:sp>
      <p:sp>
        <p:nvSpPr>
          <p:cNvPr id="3" name="Text Placeholder 2"/>
          <p:cNvSpPr>
            <a:spLocks noGrp="1"/>
          </p:cNvSpPr>
          <p:nvPr>
            <p:ph type="body" idx="1"/>
          </p:nvPr>
        </p:nvSpPr>
        <p:spPr/>
        <p:txBody>
          <a:bodyPr/>
          <a:lstStyle/>
          <a:p>
            <a:r>
              <a:rPr lang="en-US" dirty="0"/>
              <a:t>Possible banned material</a:t>
            </a:r>
          </a:p>
          <a:p>
            <a:pPr lvl="1"/>
            <a:r>
              <a:rPr lang="en-US" dirty="0"/>
              <a:t>Material inappropriate for children or teenagers</a:t>
            </a:r>
          </a:p>
          <a:p>
            <a:pPr lvl="1"/>
            <a:r>
              <a:rPr lang="en-US" dirty="0"/>
              <a:t>Hate aimed at various ethnic, religious, sexual, or other groups</a:t>
            </a:r>
          </a:p>
          <a:p>
            <a:pPr lvl="1"/>
            <a:r>
              <a:rPr lang="en-US" dirty="0"/>
              <a:t>Information about democracy and democratic values</a:t>
            </a:r>
          </a:p>
          <a:p>
            <a:pPr lvl="1"/>
            <a:r>
              <a:rPr lang="en-US" dirty="0"/>
              <a:t>Accounts of historical events contradicting the government’s version</a:t>
            </a:r>
          </a:p>
          <a:p>
            <a:pPr lvl="1"/>
            <a:r>
              <a:rPr lang="en-US" dirty="0"/>
              <a:t>Manuals for picking locks, building nuclear weapons, encrypting messages, etc.</a:t>
            </a:r>
          </a:p>
        </p:txBody>
      </p:sp>
    </p:spTree>
    <p:extLst>
      <p:ext uri="{BB962C8B-B14F-4D97-AF65-F5344CB8AC3E}">
        <p14:creationId xmlns:p14="http://schemas.microsoft.com/office/powerpoint/2010/main" val="3187236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Freedom of Speech (2 of 2)</a:t>
            </a:r>
          </a:p>
        </p:txBody>
      </p:sp>
      <p:sp>
        <p:nvSpPr>
          <p:cNvPr id="6" name="Text Placeholder 5"/>
          <p:cNvSpPr>
            <a:spLocks noGrp="1"/>
          </p:cNvSpPr>
          <p:nvPr>
            <p:ph type="body" idx="1"/>
          </p:nvPr>
        </p:nvSpPr>
        <p:spPr/>
        <p:txBody>
          <a:bodyPr/>
          <a:lstStyle/>
          <a:p>
            <a:r>
              <a:rPr lang="en-US" dirty="0"/>
              <a:t>(a) Three zebras and a tree. (b) Three zebras, a tree, and the complete text of five plays by William Shakespeare.</a:t>
            </a:r>
          </a:p>
        </p:txBody>
      </p:sp>
      <p:pic>
        <p:nvPicPr>
          <p:cNvPr id="3" name="Picture Placeholder 2" descr="Figure 8-52. (a) Three zebras and a tree. (b) Three zebras, a tree, and the complete text of five plays by William Shakespea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4332" y="1932612"/>
            <a:ext cx="7935336" cy="2929970"/>
          </a:xfrm>
        </p:spPr>
      </p:pic>
    </p:spTree>
    <p:extLst>
      <p:ext uri="{BB962C8B-B14F-4D97-AF65-F5344CB8AC3E}">
        <p14:creationId xmlns:p14="http://schemas.microsoft.com/office/powerpoint/2010/main" val="138177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Reconnaissance (2 of 2)</a:t>
            </a:r>
            <a:endParaRPr lang="en-US" dirty="0"/>
          </a:p>
        </p:txBody>
      </p:sp>
      <p:sp>
        <p:nvSpPr>
          <p:cNvPr id="3" name="Text Placeholder 2"/>
          <p:cNvSpPr>
            <a:spLocks noGrp="1"/>
          </p:cNvSpPr>
          <p:nvPr>
            <p:ph type="body" idx="1"/>
          </p:nvPr>
        </p:nvSpPr>
        <p:spPr/>
        <p:txBody>
          <a:bodyPr/>
          <a:lstStyle/>
          <a:p>
            <a:r>
              <a:rPr lang="en-US" dirty="0"/>
              <a:t>Basic port scanning techniques. (a) Connect scan. (b) Half-open scan. (c) FIN scan.</a:t>
            </a:r>
          </a:p>
        </p:txBody>
      </p:sp>
      <p:pic>
        <p:nvPicPr>
          <p:cNvPr id="5" name="Picture Placeholder 4" descr="Figure 8-2. Basic port scanning techniques. (a) Connect scan. (b) Half-open scan. (c) FIN sca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5077" y="1694570"/>
            <a:ext cx="7033846" cy="3190161"/>
          </a:xfrm>
        </p:spPr>
      </p:pic>
    </p:spTree>
    <p:extLst>
      <p:ext uri="{BB962C8B-B14F-4D97-AF65-F5344CB8AC3E}">
        <p14:creationId xmlns:p14="http://schemas.microsoft.com/office/powerpoint/2010/main" val="4508310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Issues</a:t>
            </a:r>
          </a:p>
        </p:txBody>
      </p:sp>
      <p:sp>
        <p:nvSpPr>
          <p:cNvPr id="3" name="Text Placeholder 2"/>
          <p:cNvSpPr>
            <a:spLocks noGrp="1"/>
          </p:cNvSpPr>
          <p:nvPr>
            <p:ph type="body" idx="1"/>
          </p:nvPr>
        </p:nvSpPr>
        <p:spPr/>
        <p:txBody>
          <a:bodyPr/>
          <a:lstStyle/>
          <a:p>
            <a:r>
              <a:rPr lang="en-US" dirty="0"/>
              <a:t>Copyright</a:t>
            </a:r>
          </a:p>
          <a:p>
            <a:pPr lvl="1"/>
            <a:r>
              <a:rPr lang="en-US" dirty="0"/>
              <a:t>Grants Intellectual Property creators the exclusive right to their work </a:t>
            </a:r>
          </a:p>
          <a:p>
            <a:pPr lvl="1"/>
            <a:r>
              <a:rPr lang="en-US" dirty="0"/>
              <a:t>Typically lasts the life of the author plus 50 years</a:t>
            </a:r>
          </a:p>
          <a:p>
            <a:pPr lvl="1"/>
            <a:r>
              <a:rPr lang="en-US" dirty="0"/>
              <a:t>After copyright expires it passes into the public domain</a:t>
            </a:r>
          </a:p>
          <a:p>
            <a:r>
              <a:rPr lang="en-US" dirty="0"/>
              <a:t>DMCA gives content sellers more power</a:t>
            </a:r>
          </a:p>
          <a:p>
            <a:r>
              <a:rPr lang="en-US" dirty="0"/>
              <a:t>TCG (Trusted Computing Group)</a:t>
            </a:r>
          </a:p>
          <a:p>
            <a:pPr lvl="1"/>
            <a:r>
              <a:rPr lang="en-US" dirty="0"/>
              <a:t>Operates at a level below the operating system to prohibit unwanted behavior</a:t>
            </a:r>
          </a:p>
          <a:p>
            <a:pPr lvl="1"/>
            <a:r>
              <a:rPr lang="en-US" dirty="0"/>
              <a:t>TPM (Trusted Platform Module) chip</a:t>
            </a:r>
            <a:br>
              <a:rPr lang="en-US" dirty="0"/>
            </a:br>
            <a:endParaRPr lang="en-US" dirty="0"/>
          </a:p>
        </p:txBody>
      </p:sp>
    </p:spTree>
    <p:extLst>
      <p:ext uri="{BB962C8B-B14F-4D97-AF65-F5344CB8AC3E}">
        <p14:creationId xmlns:p14="http://schemas.microsoft.com/office/powerpoint/2010/main" val="32323781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2673</Words>
  <Application>Microsoft Office PowerPoint</Application>
  <PresentationFormat>全屏显示(4:3)</PresentationFormat>
  <Paragraphs>441</Paragraphs>
  <Slides>91</Slides>
  <Notes>71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91</vt:i4>
      </vt:variant>
    </vt:vector>
  </HeadingPairs>
  <TitlesOfParts>
    <vt:vector size="96" baseType="lpstr">
      <vt:lpstr>Noto Sans Symbols</vt:lpstr>
      <vt:lpstr>Arial</vt:lpstr>
      <vt:lpstr>Courier New</vt:lpstr>
      <vt:lpstr>Times New Roman</vt:lpstr>
      <vt:lpstr>508 Lecture</vt:lpstr>
      <vt:lpstr>PowerPoint 演示文稿</vt:lpstr>
      <vt:lpstr>Network Security</vt:lpstr>
      <vt:lpstr>Fundamentals of Network Security</vt:lpstr>
      <vt:lpstr>Fundamental Security Principles</vt:lpstr>
      <vt:lpstr>Fundamental Attack Principles</vt:lpstr>
      <vt:lpstr>From Threats to Solutions</vt:lpstr>
      <vt:lpstr>The Core Ingredients of an Attack</vt:lpstr>
      <vt:lpstr>Reconnaissance (1 of 2)</vt:lpstr>
      <vt:lpstr>Reconnaissance (2 of 2)</vt:lpstr>
      <vt:lpstr>Sniffing and Snooping (with a Dash of Spoofing)</vt:lpstr>
      <vt:lpstr>Spoofing (Beyond ARP) (1 of 5)</vt:lpstr>
      <vt:lpstr>Spoofing (Beyond ARP) (2 of 5)</vt:lpstr>
      <vt:lpstr>Spoofing (Beyond ARP) (3 of 5)</vt:lpstr>
      <vt:lpstr>Spoofing (Beyond ARP) (4 of 5)</vt:lpstr>
      <vt:lpstr>Spoofing (Beyond ARP) (5 of 5)</vt:lpstr>
      <vt:lpstr>Disruption (1 of 2)</vt:lpstr>
      <vt:lpstr>Disruption (2 of 2)</vt:lpstr>
      <vt:lpstr>Firewalls</vt:lpstr>
      <vt:lpstr>Intrusion Detection and Prevention</vt:lpstr>
      <vt:lpstr>Cryptography</vt:lpstr>
      <vt:lpstr>Introduction to Cryptography</vt:lpstr>
      <vt:lpstr>Two Fundamental Cryptographic Principles</vt:lpstr>
      <vt:lpstr>Substitution Ciphers</vt:lpstr>
      <vt:lpstr>Transposition Ciphers</vt:lpstr>
      <vt:lpstr>One-Time Pads (2 of 2)</vt:lpstr>
      <vt:lpstr>Symmetric-Key Algorithms (1 of 2)</vt:lpstr>
      <vt:lpstr>Symmetric-Key Algorithms (2 of 2)</vt:lpstr>
      <vt:lpstr>The Data Encryption Standard</vt:lpstr>
      <vt:lpstr>The Advanced Encryption Standard (1 of 2)</vt:lpstr>
      <vt:lpstr>The Advanced Encryption Standard (2 of 2)</vt:lpstr>
      <vt:lpstr>Cipher Modes (1 of 4)</vt:lpstr>
      <vt:lpstr>Cipher Modes (2 of 4)</vt:lpstr>
      <vt:lpstr>Cipher Modes (3 of 4)</vt:lpstr>
      <vt:lpstr>Cipher Modes (4 of 4)</vt:lpstr>
      <vt:lpstr>Public-Key Algorithms</vt:lpstr>
      <vt:lpstr>RSA (1 of 2)</vt:lpstr>
      <vt:lpstr>RSA (2 of 2)</vt:lpstr>
      <vt:lpstr>Other Public-Key Algorithms</vt:lpstr>
      <vt:lpstr>Digital Signatures (1 of 2)</vt:lpstr>
      <vt:lpstr>Digital Signatures (2 of 2)</vt:lpstr>
      <vt:lpstr>Symmetric-Key Signatures (1 of 2)</vt:lpstr>
      <vt:lpstr>Symmetric-Key Signatures (2 of 2)</vt:lpstr>
      <vt:lpstr>Public-Key Signatures (1 of 2)</vt:lpstr>
      <vt:lpstr>Public-Key Signatures (2 of 2)</vt:lpstr>
      <vt:lpstr>Message Digests (1 of 3)</vt:lpstr>
      <vt:lpstr>Message Digests (2 of 3)</vt:lpstr>
      <vt:lpstr>Message Digests (3 of 3)</vt:lpstr>
      <vt:lpstr>Management of Public Keys (1 of 2) </vt:lpstr>
      <vt:lpstr>Management of Public Keys (2 of 2) </vt:lpstr>
      <vt:lpstr>Certificates</vt:lpstr>
      <vt:lpstr>X.509</vt:lpstr>
      <vt:lpstr>Public Key Infrastructures </vt:lpstr>
      <vt:lpstr>Authentication Protocols</vt:lpstr>
      <vt:lpstr>Authentication Based on a Shared Secret Key (1 of 7)</vt:lpstr>
      <vt:lpstr>Authentication Based on a Shared Secret Key (2 of 7)</vt:lpstr>
      <vt:lpstr>Authentication Based on a Shared Secret Key (3 of 7)</vt:lpstr>
      <vt:lpstr>Authentication Based on a Shared Secret Key (4 of 7)</vt:lpstr>
      <vt:lpstr>Authentication Based on a Shared Secret Key (5 of 7)</vt:lpstr>
      <vt:lpstr>Authentication Based on a Shared Secret Key (6 of 7)</vt:lpstr>
      <vt:lpstr>Authentication Based on a Shared Secret Key (7 of 7)</vt:lpstr>
      <vt:lpstr>Establishing a Shared Key: The Diffie-Hellman Key Exchange (1 of 2)</vt:lpstr>
      <vt:lpstr>Establishing a Shared Key: The Diffie-Hellman Key Exchange (2 of 2)</vt:lpstr>
      <vt:lpstr>Authentication Using a Key Distribution Center (1 of 3)</vt:lpstr>
      <vt:lpstr>Authentication Using a Key Distribution Center (2 of 3)</vt:lpstr>
      <vt:lpstr>Authentication Using a Key Distribution Center (3 of 3)</vt:lpstr>
      <vt:lpstr>Authentication Using Kerberos</vt:lpstr>
      <vt:lpstr>Authentication Using Public-Key Cryptography</vt:lpstr>
      <vt:lpstr>Communication Security</vt:lpstr>
      <vt:lpstr>IPsec (1 of 2)</vt:lpstr>
      <vt:lpstr>IPsec (2 of 2)</vt:lpstr>
      <vt:lpstr>Virtual Private Networks</vt:lpstr>
      <vt:lpstr>Wireless Security</vt:lpstr>
      <vt:lpstr>Email Security</vt:lpstr>
      <vt:lpstr>Pretty Good Privacy (1 of 3)</vt:lpstr>
      <vt:lpstr>Pretty Good Privacy (2 of 3)</vt:lpstr>
      <vt:lpstr>Pretty Good Privacy (3 of 3)</vt:lpstr>
      <vt:lpstr>S/MIME</vt:lpstr>
      <vt:lpstr>WEB Security</vt:lpstr>
      <vt:lpstr>Secure Naming and DNSSEC (1 of 2)</vt:lpstr>
      <vt:lpstr>Secure Naming and DNSSEC (2 of 2)</vt:lpstr>
      <vt:lpstr>Transport Layer Security (1 of 4)</vt:lpstr>
      <vt:lpstr>Transport Layer Security (2 of 4)</vt:lpstr>
      <vt:lpstr>Transport Layer Security (3 of 4)</vt:lpstr>
      <vt:lpstr>Transport Layer Security (4 of 4)</vt:lpstr>
      <vt:lpstr>Running Untrusted Code</vt:lpstr>
      <vt:lpstr>Social Issues</vt:lpstr>
      <vt:lpstr>Confidential and Anonymous Communication</vt:lpstr>
      <vt:lpstr>Freedom of Speech (1 of 2)</vt:lpstr>
      <vt:lpstr>Freedom of Speech (2 of 2)</vt:lpstr>
      <vt:lpstr>Copyright Issues</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2021-08-26T06:39:57Z</dcterms:modified>
</cp:coreProperties>
</file>